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60" r:id="rId4"/>
    <p:sldId id="263" r:id="rId5"/>
    <p:sldId id="264" r:id="rId6"/>
    <p:sldId id="265" r:id="rId7"/>
    <p:sldId id="266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57" autoAdjust="0"/>
  </p:normalViewPr>
  <p:slideViewPr>
    <p:cSldViewPr snapToGrid="0">
      <p:cViewPr varScale="1">
        <p:scale>
          <a:sx n="76" d="100"/>
          <a:sy n="76" d="100"/>
        </p:scale>
        <p:origin x="840" y="84"/>
      </p:cViewPr>
      <p:guideLst/>
    </p:cSldViewPr>
  </p:slideViewPr>
  <p:outlineViewPr>
    <p:cViewPr>
      <p:scale>
        <a:sx n="33" d="100"/>
        <a:sy n="33" d="100"/>
      </p:scale>
      <p:origin x="0" y="-36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84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85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65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09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472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517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76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13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38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84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07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7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653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336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72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97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7821-1926-4AC8-B69A-F130B1792EF5}" type="datetimeFigureOut">
              <a:rPr lang="en-CA" smtClean="0"/>
              <a:t>2015-11-05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CDB1A-8F46-467A-ACBD-A528707C694A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36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766155" cy="2262781"/>
          </a:xfrm>
        </p:spPr>
        <p:txBody>
          <a:bodyPr>
            <a:normAutofit/>
          </a:bodyPr>
          <a:lstStyle/>
          <a:p>
            <a:r>
              <a:rPr lang="en-CA" noProof="0" dirty="0" smtClean="0"/>
              <a:t>3. Practical screen</a:t>
            </a:r>
            <a:endParaRPr lang="en-CA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b="1" noProof="0" dirty="0"/>
              <a:t>Theory </a:t>
            </a:r>
            <a:r>
              <a:rPr lang="en-CA" b="1" noProof="0" dirty="0" smtClean="0"/>
              <a:t>development </a:t>
            </a:r>
            <a:r>
              <a:rPr lang="en-CA" b="1" noProof="0" dirty="0"/>
              <a:t>with </a:t>
            </a:r>
            <a:r>
              <a:rPr lang="en-CA" b="1" noProof="0" dirty="0" smtClean="0"/>
              <a:t>systematic literature reviews</a:t>
            </a:r>
          </a:p>
          <a:p>
            <a:r>
              <a:rPr lang="en-CA" b="1" noProof="0" dirty="0" smtClean="0"/>
              <a:t>Chitu Okoli for ICT University, Fall </a:t>
            </a:r>
            <a:r>
              <a:rPr lang="en-CA" b="1" noProof="0" dirty="0" smtClean="0"/>
              <a:t>2015</a:t>
            </a:r>
            <a:endParaRPr lang="en-CA" b="1" noProof="0" dirty="0"/>
          </a:p>
        </p:txBody>
      </p:sp>
    </p:spTree>
    <p:extLst>
      <p:ext uri="{BB962C8B-B14F-4D97-AF65-F5344CB8AC3E}">
        <p14:creationId xmlns:p14="http://schemas.microsoft.com/office/powerpoint/2010/main" val="121657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2415" y="297539"/>
            <a:ext cx="6589199" cy="1280890"/>
          </a:xfrm>
        </p:spPr>
        <p:txBody>
          <a:bodyPr/>
          <a:lstStyle/>
          <a:p>
            <a:r>
              <a:rPr lang="en-CA" noProof="0" dirty="0"/>
              <a:t>What is a </a:t>
            </a:r>
            <a:r>
              <a:rPr lang="en-CA" noProof="0" dirty="0" smtClean="0"/>
              <a:t>practical screen?</a:t>
            </a:r>
            <a:endParaRPr lang="en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578429"/>
            <a:ext cx="6591985" cy="4909457"/>
          </a:xfrm>
        </p:spPr>
        <p:txBody>
          <a:bodyPr>
            <a:normAutofit/>
          </a:bodyPr>
          <a:lstStyle/>
          <a:p>
            <a:r>
              <a:rPr lang="en-CA" sz="2000" noProof="0" dirty="0"/>
              <a:t>The practical screen is the set of decisions about which kinds of studies to look for and which ones </a:t>
            </a:r>
            <a:r>
              <a:rPr lang="en-CA" sz="2000" noProof="0" dirty="0" smtClean="0"/>
              <a:t>to not even </a:t>
            </a:r>
            <a:r>
              <a:rPr lang="en-CA" sz="2000" noProof="0" dirty="0"/>
              <a:t>look for.</a:t>
            </a:r>
          </a:p>
          <a:p>
            <a:r>
              <a:rPr lang="en-CA" sz="2000" noProof="0" dirty="0"/>
              <a:t>Reduces the number of studies to be analyzed to a number that can be practically handled by the reviewers</a:t>
            </a:r>
          </a:p>
          <a:p>
            <a:r>
              <a:rPr lang="en-CA" sz="2000" noProof="0" dirty="0"/>
              <a:t>Not a quality appraisal, but pragmatic restriction of the scope of the study</a:t>
            </a:r>
          </a:p>
        </p:txBody>
      </p:sp>
    </p:spTree>
    <p:extLst>
      <p:ext uri="{BB962C8B-B14F-4D97-AF65-F5344CB8AC3E}">
        <p14:creationId xmlns:p14="http://schemas.microsoft.com/office/powerpoint/2010/main" val="3051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3015" y="165101"/>
            <a:ext cx="2870885" cy="2844799"/>
          </a:xfrm>
        </p:spPr>
        <p:txBody>
          <a:bodyPr>
            <a:normAutofit fontScale="90000"/>
          </a:bodyPr>
          <a:lstStyle/>
          <a:p>
            <a:r>
              <a:rPr lang="en-CA" b="1" noProof="0" dirty="0" smtClean="0"/>
              <a:t>Practical screen criteria </a:t>
            </a:r>
            <a:r>
              <a:rPr lang="en-CA" b="1" noProof="0" dirty="0"/>
              <a:t>with </a:t>
            </a:r>
            <a:r>
              <a:rPr lang="en-CA" b="1" noProof="0" dirty="0" smtClean="0"/>
              <a:t>theoretical importance</a:t>
            </a:r>
            <a:endParaRPr lang="en-CA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5447615" y="6038862"/>
            <a:ext cx="1689785" cy="463538"/>
          </a:xfrm>
        </p:spPr>
        <p:txBody>
          <a:bodyPr/>
          <a:lstStyle/>
          <a:p>
            <a:r>
              <a:rPr lang="en-CA" b="1" dirty="0"/>
              <a:t>(Okoli 2015)</a:t>
            </a:r>
            <a:endParaRPr lang="en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109913" y="309563"/>
            <a:ext cx="6034087" cy="549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 smtClean="0"/>
              <a:t>Types of articles to include</a:t>
            </a:r>
            <a:endParaRPr lang="en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447800"/>
            <a:ext cx="6591985" cy="5067300"/>
          </a:xfrm>
        </p:spPr>
        <p:txBody>
          <a:bodyPr>
            <a:noAutofit/>
          </a:bodyPr>
          <a:lstStyle/>
          <a:p>
            <a:pPr lvl="0"/>
            <a:r>
              <a:rPr lang="en-CA" sz="2000" noProof="0" dirty="0" smtClean="0"/>
              <a:t>Journal rankings</a:t>
            </a:r>
          </a:p>
          <a:p>
            <a:pPr lvl="1"/>
            <a:r>
              <a:rPr lang="en-CA" sz="1800" noProof="0" dirty="0" smtClean="0"/>
              <a:t>Restrictions not usually justifiable on theoretical grounds</a:t>
            </a:r>
          </a:p>
          <a:p>
            <a:pPr lvl="0"/>
            <a:r>
              <a:rPr lang="en-CA" sz="2000" noProof="0" dirty="0" smtClean="0"/>
              <a:t>Peer-reviewed vs. grey literature</a:t>
            </a:r>
          </a:p>
          <a:p>
            <a:pPr lvl="1"/>
            <a:r>
              <a:rPr lang="en-CA" sz="1800" noProof="0" dirty="0" smtClean="0"/>
              <a:t>Restrictions might be counterproductive for TLRs and TCRs; might be justifiable for TTRs as an implicit quality screen; however, susceptible to publication bias</a:t>
            </a:r>
          </a:p>
          <a:p>
            <a:pPr lvl="0"/>
            <a:r>
              <a:rPr lang="en-CA" sz="2000" noProof="0" dirty="0" smtClean="0"/>
              <a:t>Conference articles</a:t>
            </a:r>
          </a:p>
          <a:p>
            <a:pPr lvl="1"/>
            <a:r>
              <a:rPr lang="en-CA" sz="1800" noProof="0" dirty="0" smtClean="0"/>
              <a:t>Restrictions justifiable when journal publications are terminal publications; even then, recently published conference articles should be included</a:t>
            </a:r>
          </a:p>
          <a:p>
            <a:pPr lvl="0"/>
            <a:r>
              <a:rPr lang="en-CA" sz="2000" noProof="0" dirty="0" smtClean="0"/>
              <a:t>Practitioner publications</a:t>
            </a:r>
          </a:p>
          <a:p>
            <a:pPr lvl="1"/>
            <a:r>
              <a:rPr lang="en-CA" sz="1800" noProof="0" dirty="0" smtClean="0"/>
              <a:t>Inclusion could be valuable for TLRs and TCRs; usually inappropriate for TTRs</a:t>
            </a:r>
          </a:p>
        </p:txBody>
      </p:sp>
    </p:spTree>
    <p:extLst>
      <p:ext uri="{BB962C8B-B14F-4D97-AF65-F5344CB8AC3E}">
        <p14:creationId xmlns:p14="http://schemas.microsoft.com/office/powerpoint/2010/main" val="40229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noProof="0" dirty="0" smtClean="0"/>
              <a:t>Topic of study</a:t>
            </a:r>
            <a:endParaRPr lang="en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400" noProof="0" dirty="0" smtClean="0"/>
              <a:t>Subject databases</a:t>
            </a:r>
          </a:p>
          <a:p>
            <a:pPr lvl="1"/>
            <a:r>
              <a:rPr lang="en-CA" sz="2000" noProof="0" dirty="0" smtClean="0"/>
              <a:t>Should at least include all relevant content research fields, but should be as broad as is practical</a:t>
            </a:r>
          </a:p>
          <a:p>
            <a:pPr lvl="0"/>
            <a:r>
              <a:rPr lang="en-CA" sz="2400" noProof="0" dirty="0" smtClean="0"/>
              <a:t>Content</a:t>
            </a:r>
          </a:p>
          <a:p>
            <a:pPr lvl="1"/>
            <a:r>
              <a:rPr lang="en-CA" sz="2000" noProof="0" dirty="0" smtClean="0"/>
              <a:t>Topics and concepts must match 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26079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83799" y="268510"/>
            <a:ext cx="6589199" cy="1280890"/>
          </a:xfrm>
        </p:spPr>
        <p:txBody>
          <a:bodyPr/>
          <a:lstStyle/>
          <a:p>
            <a:r>
              <a:rPr lang="en-CA" noProof="0" dirty="0" smtClean="0"/>
              <a:t>Nature of empirical studies</a:t>
            </a:r>
            <a:endParaRPr lang="en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0600" y="1181100"/>
            <a:ext cx="7975599" cy="53467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CA" dirty="0"/>
              <a:t>Empirical versus conceptual studies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TLRs and TCRs should include conceptual studies; TTRs are restricted to empirical studies</a:t>
            </a:r>
          </a:p>
          <a:p>
            <a:pPr lvl="0">
              <a:spcBef>
                <a:spcPts val="600"/>
              </a:spcBef>
            </a:pPr>
            <a:r>
              <a:rPr lang="en-CA" dirty="0"/>
              <a:t>Study setting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Restrictions of settings depend on boundary conditions of theory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For example, why</a:t>
            </a:r>
            <a:r>
              <a:rPr lang="en-CA" baseline="0" noProof="0" dirty="0" smtClean="0"/>
              <a:t> might </a:t>
            </a:r>
            <a:r>
              <a:rPr lang="en-CA" noProof="0" dirty="0" smtClean="0"/>
              <a:t>the theory only</a:t>
            </a:r>
            <a:r>
              <a:rPr lang="en-CA" baseline="0" noProof="0" dirty="0" smtClean="0"/>
              <a:t> apply in developing countries?</a:t>
            </a:r>
            <a:endParaRPr lang="en-CA" noProof="0" dirty="0" smtClean="0"/>
          </a:p>
          <a:p>
            <a:pPr>
              <a:spcBef>
                <a:spcPts val="600"/>
              </a:spcBef>
            </a:pPr>
            <a:r>
              <a:rPr lang="en-CA" dirty="0"/>
              <a:t>Participants</a:t>
            </a:r>
            <a:r>
              <a:rPr lang="en-CA" dirty="0"/>
              <a:t> or subjects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Restrictions of types of participants depend on boundary conditions of theory</a:t>
            </a:r>
          </a:p>
          <a:p>
            <a:pPr>
              <a:spcBef>
                <a:spcPts val="600"/>
              </a:spcBef>
            </a:pPr>
            <a:r>
              <a:rPr lang="en-CA" dirty="0"/>
              <a:t>Program, intervention or means of data collection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Nature or means of application of interventions or data collection may affect theory</a:t>
            </a:r>
          </a:p>
          <a:p>
            <a:pPr>
              <a:spcBef>
                <a:spcPts val="600"/>
              </a:spcBef>
            </a:pPr>
            <a:r>
              <a:rPr lang="en-CA" dirty="0"/>
              <a:t>Research design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Restrictions rarely justified on theoretical grounds</a:t>
            </a:r>
          </a:p>
          <a:p>
            <a:pPr>
              <a:spcBef>
                <a:spcPts val="600"/>
              </a:spcBef>
            </a:pPr>
            <a:r>
              <a:rPr lang="en-CA" dirty="0"/>
              <a:t>Quantitative versus qualitative studies</a:t>
            </a:r>
          </a:p>
          <a:p>
            <a:pPr lvl="1">
              <a:spcBef>
                <a:spcPts val="0"/>
              </a:spcBef>
            </a:pPr>
            <a:r>
              <a:rPr lang="en-CA" noProof="0" dirty="0" smtClean="0"/>
              <a:t>Depends on chosen synthesis approach</a:t>
            </a:r>
          </a:p>
          <a:p>
            <a:pPr>
              <a:spcBef>
                <a:spcPts val="600"/>
              </a:spcBef>
            </a:pPr>
            <a:r>
              <a:rPr lang="en-CA" dirty="0"/>
              <a:t>Source of financial support</a:t>
            </a:r>
            <a:endParaRPr lang="en-CA" dirty="0"/>
          </a:p>
          <a:p>
            <a:pPr lvl="1">
              <a:spcBef>
                <a:spcPts val="0"/>
              </a:spcBef>
            </a:pPr>
            <a:r>
              <a:rPr lang="en-CA" noProof="0" dirty="0" smtClean="0"/>
              <a:t>Potential bias of studies should be noted</a:t>
            </a:r>
          </a:p>
        </p:txBody>
      </p:sp>
    </p:spTree>
    <p:extLst>
      <p:ext uri="{BB962C8B-B14F-4D97-AF65-F5344CB8AC3E}">
        <p14:creationId xmlns:p14="http://schemas.microsoft.com/office/powerpoint/2010/main" val="4515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Bibliographic characteristics of the articles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CA" sz="2400" noProof="0" dirty="0" smtClean="0"/>
              <a:t>Dates</a:t>
            </a:r>
          </a:p>
          <a:p>
            <a:pPr lvl="1"/>
            <a:r>
              <a:rPr lang="en-CA" sz="2000" noProof="0" dirty="0" smtClean="0"/>
              <a:t>Restrictions rarely justified on theoretical grounds; however, end dates of literature search should be noted</a:t>
            </a:r>
          </a:p>
          <a:p>
            <a:pPr lvl="0"/>
            <a:r>
              <a:rPr lang="en-CA" sz="2400" noProof="0" dirty="0" smtClean="0"/>
              <a:t>Publication language</a:t>
            </a:r>
          </a:p>
          <a:p>
            <a:pPr lvl="1"/>
            <a:r>
              <a:rPr lang="en-CA" sz="2000" noProof="0" dirty="0" smtClean="0"/>
              <a:t>English studies are required; other languages also encouraged</a:t>
            </a:r>
          </a:p>
          <a:p>
            <a:pPr lvl="0"/>
            <a:r>
              <a:rPr lang="en-CA" sz="2400" noProof="0" dirty="0" smtClean="0"/>
              <a:t>Authors</a:t>
            </a:r>
          </a:p>
          <a:p>
            <a:pPr lvl="1"/>
            <a:r>
              <a:rPr lang="en-CA" sz="2000" noProof="0" dirty="0" smtClean="0"/>
              <a:t>Restrictions rarely justified on theoretical grounds</a:t>
            </a:r>
          </a:p>
        </p:txBody>
      </p:sp>
    </p:spTree>
    <p:extLst>
      <p:ext uri="{BB962C8B-B14F-4D97-AF65-F5344CB8AC3E}">
        <p14:creationId xmlns:p14="http://schemas.microsoft.com/office/powerpoint/2010/main" val="10314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/>
              <a:t>Practical </a:t>
            </a:r>
            <a:r>
              <a:rPr lang="en-CA" noProof="0" dirty="0" smtClean="0"/>
              <a:t>tips </a:t>
            </a:r>
            <a:r>
              <a:rPr lang="en-CA" noProof="0" dirty="0"/>
              <a:t>for the </a:t>
            </a:r>
            <a:r>
              <a:rPr lang="en-CA" noProof="0" dirty="0" smtClean="0"/>
              <a:t>practical screen</a:t>
            </a:r>
            <a:endParaRPr lang="en-CA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noProof="0" dirty="0"/>
              <a:t>After the search, read titles and abstracts to determine if the inclusion criteria are met</a:t>
            </a:r>
          </a:p>
          <a:p>
            <a:pPr lvl="1"/>
            <a:r>
              <a:rPr lang="en-CA" sz="2000" noProof="0" dirty="0" smtClean="0"/>
              <a:t>If </a:t>
            </a:r>
            <a:r>
              <a:rPr lang="en-CA" sz="2000" noProof="0" dirty="0"/>
              <a:t>necessary, refer to the full text</a:t>
            </a:r>
          </a:p>
          <a:p>
            <a:r>
              <a:rPr lang="en-CA" sz="2400" noProof="0" dirty="0"/>
              <a:t>In reference management software, create folders for excluded articles, with reasons for exclusion</a:t>
            </a:r>
          </a:p>
          <a:p>
            <a:pPr lvl="1"/>
            <a:r>
              <a:rPr lang="en-CA" sz="2000" noProof="0" dirty="0" smtClean="0"/>
              <a:t>Different </a:t>
            </a:r>
            <a:r>
              <a:rPr lang="en-CA" sz="2000" noProof="0" dirty="0"/>
              <a:t>reviewers should maintain their own exclusion folders</a:t>
            </a:r>
          </a:p>
          <a:p>
            <a:pPr lvl="1"/>
            <a:r>
              <a:rPr lang="en-CA" sz="2000" noProof="0" dirty="0" smtClean="0"/>
              <a:t>Enables </a:t>
            </a:r>
            <a:r>
              <a:rPr lang="en-CA" sz="2000" noProof="0" dirty="0"/>
              <a:t>comparison, verification, and tests of interrater </a:t>
            </a:r>
            <a:r>
              <a:rPr lang="en-CA" sz="2000" noProof="0" dirty="0" smtClean="0"/>
              <a:t>reliability</a:t>
            </a:r>
            <a:endParaRPr lang="en-CA" sz="2400" noProof="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7" y="4739647"/>
            <a:ext cx="156210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noProof="0" dirty="0" smtClean="0"/>
              <a:t>Sources</a:t>
            </a:r>
            <a:endParaRPr lang="en-CA" noProof="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08671" y="2133600"/>
            <a:ext cx="7125730" cy="4403124"/>
          </a:xfrm>
        </p:spPr>
        <p:txBody>
          <a:bodyPr>
            <a:normAutofit/>
          </a:bodyPr>
          <a:lstStyle/>
          <a:p>
            <a:r>
              <a:rPr lang="en-CA" noProof="0" dirty="0"/>
              <a:t>Okoli, Chitu. The view from giants’ shoulders: guidelines for developing theory with theory-mining literature reviews. Working paper, 2015</a:t>
            </a:r>
            <a:r>
              <a:rPr lang="en-CA" noProof="0" dirty="0" smtClean="0"/>
              <a:t>.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1878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291</TotalTime>
  <Words>443</Words>
  <Application>Microsoft Office PowerPoint</Application>
  <PresentationFormat>Affichage à l'écran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Brin</vt:lpstr>
      <vt:lpstr>3. Practical screen</vt:lpstr>
      <vt:lpstr>What is a practical screen?</vt:lpstr>
      <vt:lpstr>Practical screen criteria with theoretical importance</vt:lpstr>
      <vt:lpstr>Types of articles to include</vt:lpstr>
      <vt:lpstr>Topic of study</vt:lpstr>
      <vt:lpstr>Nature of empirical studies</vt:lpstr>
      <vt:lpstr>Bibliographic characteristics of the articles</vt:lpstr>
      <vt:lpstr>Practical tips for the practical screen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 theory-mining reviews</dc:title>
  <dc:creator>Chitu Okoli</dc:creator>
  <cp:lastModifiedBy>Chitu Okoli</cp:lastModifiedBy>
  <cp:revision>39</cp:revision>
  <dcterms:created xsi:type="dcterms:W3CDTF">2015-10-22T15:56:45Z</dcterms:created>
  <dcterms:modified xsi:type="dcterms:W3CDTF">2015-11-05T17:34:23Z</dcterms:modified>
</cp:coreProperties>
</file>