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sldIdLst>
    <p:sldId id="256" r:id="rId2"/>
    <p:sldId id="257" r:id="rId3"/>
    <p:sldId id="277" r:id="rId4"/>
    <p:sldId id="280" r:id="rId5"/>
    <p:sldId id="272" r:id="rId6"/>
    <p:sldId id="274" r:id="rId7"/>
    <p:sldId id="273" r:id="rId8"/>
    <p:sldId id="276" r:id="rId9"/>
    <p:sldId id="278" r:id="rId10"/>
    <p:sldId id="279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0" autoAdjust="0"/>
    <p:restoredTop sz="94660"/>
  </p:normalViewPr>
  <p:slideViewPr>
    <p:cSldViewPr snapToGrid="0">
      <p:cViewPr varScale="1">
        <p:scale>
          <a:sx n="78" d="100"/>
          <a:sy n="78" d="100"/>
        </p:scale>
        <p:origin x="90" y="1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7821-1926-4AC8-B69A-F130B1792EF5}" type="datetimeFigureOut">
              <a:rPr lang="en-CA" smtClean="0"/>
              <a:t>2015-10-29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1E5CDB1A-8F46-467A-ACBD-A528707C69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4844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7821-1926-4AC8-B69A-F130B1792EF5}" type="datetimeFigureOut">
              <a:rPr lang="en-CA" smtClean="0"/>
              <a:t>2015-10-29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E5CDB1A-8F46-467A-ACBD-A528707C69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1851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7821-1926-4AC8-B69A-F130B1792EF5}" type="datetimeFigureOut">
              <a:rPr lang="en-CA" smtClean="0"/>
              <a:t>2015-10-29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E5CDB1A-8F46-467A-ACBD-A528707C694A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7654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7821-1926-4AC8-B69A-F130B1792EF5}" type="datetimeFigureOut">
              <a:rPr lang="en-CA" smtClean="0"/>
              <a:t>2015-10-29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E5CDB1A-8F46-467A-ACBD-A528707C69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4096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7821-1926-4AC8-B69A-F130B1792EF5}" type="datetimeFigureOut">
              <a:rPr lang="en-CA" smtClean="0"/>
              <a:t>2015-10-29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E5CDB1A-8F46-467A-ACBD-A528707C694A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4727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7821-1926-4AC8-B69A-F130B1792EF5}" type="datetimeFigureOut">
              <a:rPr lang="en-CA" smtClean="0"/>
              <a:t>2015-10-29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E5CDB1A-8F46-467A-ACBD-A528707C69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5175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7821-1926-4AC8-B69A-F130B1792EF5}" type="datetimeFigureOut">
              <a:rPr lang="en-CA" smtClean="0"/>
              <a:t>2015-10-29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DB1A-8F46-467A-ACBD-A528707C69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1760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7821-1926-4AC8-B69A-F130B1792EF5}" type="datetimeFigureOut">
              <a:rPr lang="en-CA" smtClean="0"/>
              <a:t>2015-10-29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DB1A-8F46-467A-ACBD-A528707C69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1338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7821-1926-4AC8-B69A-F130B1792EF5}" type="datetimeFigureOut">
              <a:rPr lang="en-CA" smtClean="0"/>
              <a:t>2015-10-29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DB1A-8F46-467A-ACBD-A528707C69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9385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7821-1926-4AC8-B69A-F130B1792EF5}" type="datetimeFigureOut">
              <a:rPr lang="en-CA" smtClean="0"/>
              <a:t>2015-10-29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E5CDB1A-8F46-467A-ACBD-A528707C69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0840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7821-1926-4AC8-B69A-F130B1792EF5}" type="datetimeFigureOut">
              <a:rPr lang="en-CA" smtClean="0"/>
              <a:t>2015-10-29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E5CDB1A-8F46-467A-ACBD-A528707C69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8074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7821-1926-4AC8-B69A-F130B1792EF5}" type="datetimeFigureOut">
              <a:rPr lang="en-CA" smtClean="0"/>
              <a:t>2015-10-29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E5CDB1A-8F46-467A-ACBD-A528707C69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077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7821-1926-4AC8-B69A-F130B1792EF5}" type="datetimeFigureOut">
              <a:rPr lang="en-CA" smtClean="0"/>
              <a:t>2015-10-29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DB1A-8F46-467A-ACBD-A528707C69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8653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7821-1926-4AC8-B69A-F130B1792EF5}" type="datetimeFigureOut">
              <a:rPr lang="en-CA" smtClean="0"/>
              <a:t>2015-10-29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DB1A-8F46-467A-ACBD-A528707C69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3360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7821-1926-4AC8-B69A-F130B1792EF5}" type="datetimeFigureOut">
              <a:rPr lang="en-CA" smtClean="0"/>
              <a:t>2015-10-29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DB1A-8F46-467A-ACBD-A528707C69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3720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7821-1926-4AC8-B69A-F130B1792EF5}" type="datetimeFigureOut">
              <a:rPr lang="en-CA" smtClean="0"/>
              <a:t>2015-10-29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E5CDB1A-8F46-467A-ACBD-A528707C69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0978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E7821-1926-4AC8-B69A-F130B1792EF5}" type="datetimeFigureOut">
              <a:rPr lang="en-CA" smtClean="0"/>
              <a:t>2015-10-29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E5CDB1A-8F46-467A-ACBD-A528707C69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536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  <p:sldLayoutId id="2147483909" r:id="rId12"/>
    <p:sldLayoutId id="2147483910" r:id="rId13"/>
    <p:sldLayoutId id="2147483911" r:id="rId14"/>
    <p:sldLayoutId id="2147483912" r:id="rId15"/>
    <p:sldLayoutId id="21474839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ssrn.com/abstract=229171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otero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s.sfu.ca/courses/15986" TargetMode="External"/><Relationship Id="rId2" Type="http://schemas.openxmlformats.org/officeDocument/2006/relationships/hyperlink" Target="http://c.ymcdn.com/sites/ais.site-ym.com/resource/resmgr/Admin_Bulletin/AIS_Code_of_Research_Conduct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766155" cy="2262781"/>
          </a:xfrm>
        </p:spPr>
        <p:txBody>
          <a:bodyPr>
            <a:normAutofit/>
          </a:bodyPr>
          <a:lstStyle/>
          <a:p>
            <a:r>
              <a:rPr lang="en-CA" dirty="0" smtClean="0"/>
              <a:t>2. Protocol and training</a:t>
            </a:r>
            <a:endParaRPr lang="en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Theory </a:t>
            </a:r>
            <a:r>
              <a:rPr lang="en-CA" b="1" dirty="0" smtClean="0"/>
              <a:t>development </a:t>
            </a:r>
            <a:r>
              <a:rPr lang="en-CA" b="1" dirty="0"/>
              <a:t>with </a:t>
            </a:r>
            <a:r>
              <a:rPr lang="en-CA" b="1" dirty="0" smtClean="0"/>
              <a:t>systematic literature reviews</a:t>
            </a:r>
          </a:p>
          <a:p>
            <a:r>
              <a:rPr lang="en-CA" b="1" dirty="0" smtClean="0"/>
              <a:t>Chitu Okoli for ICT University, Fall 2015</a:t>
            </a:r>
            <a:endParaRPr lang="en-CA" dirty="0"/>
          </a:p>
          <a:p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21657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Pilot study for this</a:t>
            </a:r>
            <a:br>
              <a:rPr lang="en-CA" dirty="0" smtClean="0"/>
            </a:br>
            <a:r>
              <a:rPr lang="en-CA" dirty="0" smtClean="0"/>
              <a:t>literature review doctoral course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Comprehensive literature search and summative synthesis</a:t>
            </a:r>
          </a:p>
          <a:p>
            <a:r>
              <a:rPr lang="en-CA" dirty="0"/>
              <a:t>Comprehensive literature </a:t>
            </a:r>
            <a:r>
              <a:rPr lang="en-CA" dirty="0" smtClean="0"/>
              <a:t>search:</a:t>
            </a:r>
          </a:p>
          <a:p>
            <a:pPr lvl="1"/>
            <a:r>
              <a:rPr lang="en-CA" dirty="0" smtClean="0"/>
              <a:t>Search to find all relevant literature, with full search and practical screen</a:t>
            </a:r>
          </a:p>
          <a:p>
            <a:pPr lvl="1"/>
            <a:r>
              <a:rPr lang="en-CA" dirty="0" smtClean="0"/>
              <a:t>Select only a manageable number (10-20) of promising studies</a:t>
            </a:r>
            <a:endParaRPr lang="en-CA" dirty="0"/>
          </a:p>
          <a:p>
            <a:r>
              <a:rPr lang="en-CA" dirty="0" smtClean="0"/>
              <a:t>Summative synthesis</a:t>
            </a:r>
          </a:p>
          <a:p>
            <a:pPr lvl="1"/>
            <a:r>
              <a:rPr lang="en-CA" dirty="0" smtClean="0"/>
              <a:t>Identify concepts and relationships only in selected studies</a:t>
            </a:r>
          </a:p>
          <a:p>
            <a:pPr lvl="1"/>
            <a:r>
              <a:rPr lang="en-CA" dirty="0" smtClean="0"/>
              <a:t>Map relationships with causal modeling</a:t>
            </a:r>
            <a:endParaRPr lang="en-CA" dirty="0"/>
          </a:p>
          <a:p>
            <a:r>
              <a:rPr lang="en-CA" dirty="0" smtClean="0"/>
              <a:t>Pilot study for this course will have all steps completed</a:t>
            </a:r>
          </a:p>
          <a:p>
            <a:r>
              <a:rPr lang="en-CA" dirty="0" smtClean="0"/>
              <a:t>After this course, synthesize all remaining studies and revise theory accordingly</a:t>
            </a:r>
          </a:p>
        </p:txBody>
      </p:sp>
    </p:spTree>
    <p:extLst>
      <p:ext uri="{BB962C8B-B14F-4D97-AF65-F5344CB8AC3E}">
        <p14:creationId xmlns:p14="http://schemas.microsoft.com/office/powerpoint/2010/main" val="3042737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Sources</a:t>
            </a:r>
            <a:endParaRPr lang="en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408671" y="2133600"/>
            <a:ext cx="7125730" cy="440312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Belcher, Wendy Laura, 2009. </a:t>
            </a:r>
            <a:r>
              <a:rPr lang="en-US" i="1" dirty="0"/>
              <a:t>Writing your journal article in 12 weeks: A guide to academic publishing success</a:t>
            </a:r>
            <a:r>
              <a:rPr lang="en-US" dirty="0"/>
              <a:t>, Sage Publications: Thousand Oaks, USA</a:t>
            </a:r>
            <a:r>
              <a:rPr lang="en-US" dirty="0" smtClean="0"/>
              <a:t>.</a:t>
            </a:r>
            <a:endParaRPr lang="en-CA" dirty="0" smtClean="0"/>
          </a:p>
          <a:p>
            <a:r>
              <a:rPr lang="en-US" dirty="0"/>
              <a:t>Elliot, S. 2011. “Transdisciplinary Perspectives on Environmental Sustainability:  A Resource Base and Framework for IT-Enabled Business Transformation,” </a:t>
            </a:r>
            <a:r>
              <a:rPr lang="en-US" i="1" dirty="0"/>
              <a:t>MIS Quarterly</a:t>
            </a:r>
            <a:r>
              <a:rPr lang="en-US" dirty="0"/>
              <a:t> (35:1), pp. 197–236.</a:t>
            </a:r>
            <a:endParaRPr lang="en-CA" dirty="0"/>
          </a:p>
          <a:p>
            <a:r>
              <a:rPr lang="en-CA" dirty="0" smtClean="0"/>
              <a:t>Fink</a:t>
            </a:r>
            <a:r>
              <a:rPr lang="en-CA" dirty="0"/>
              <a:t>, A. (2005). </a:t>
            </a:r>
            <a:r>
              <a:rPr lang="en-CA" i="1" dirty="0"/>
              <a:t>Conducting research literature reviews: From the Internet to paper</a:t>
            </a:r>
            <a:r>
              <a:rPr lang="en-CA" dirty="0"/>
              <a:t> (2nd ed.). Thousand Oaks, CA: Sage.</a:t>
            </a:r>
          </a:p>
          <a:p>
            <a:r>
              <a:rPr lang="en-CA" dirty="0" err="1" smtClean="0"/>
              <a:t>Kitchenham</a:t>
            </a:r>
            <a:r>
              <a:rPr lang="en-CA" dirty="0"/>
              <a:t>, B., &amp; Charters, S. (2007). </a:t>
            </a:r>
            <a:r>
              <a:rPr lang="en-CA" i="1" dirty="0"/>
              <a:t>Guidelines for performing systematic literature reviews in software engineering</a:t>
            </a:r>
            <a:r>
              <a:rPr lang="en-CA" dirty="0"/>
              <a:t> (Technical Report No. EBSE-2007-01). </a:t>
            </a:r>
            <a:r>
              <a:rPr lang="en-CA" dirty="0" err="1"/>
              <a:t>Keele</a:t>
            </a:r>
            <a:r>
              <a:rPr lang="en-CA" dirty="0"/>
              <a:t>, UK: </a:t>
            </a:r>
            <a:r>
              <a:rPr lang="en-CA" dirty="0" err="1"/>
              <a:t>Keele</a:t>
            </a:r>
            <a:r>
              <a:rPr lang="en-CA" dirty="0"/>
              <a:t> University</a:t>
            </a:r>
            <a:r>
              <a:rPr lang="en-CA" dirty="0" smtClean="0"/>
              <a:t>.</a:t>
            </a:r>
          </a:p>
          <a:p>
            <a:r>
              <a:rPr lang="en-CA" dirty="0"/>
              <a:t>Okoli, Chitu and </a:t>
            </a:r>
            <a:r>
              <a:rPr lang="en-CA" dirty="0" err="1"/>
              <a:t>Schabram</a:t>
            </a:r>
            <a:r>
              <a:rPr lang="en-CA" dirty="0"/>
              <a:t>, Kira, Protocol for a Systematic Literature Review of Research on the Wikipedia (October 27, 2009). </a:t>
            </a:r>
            <a:r>
              <a:rPr lang="en-CA" dirty="0" smtClean="0"/>
              <a:t>Available </a:t>
            </a:r>
            <a:r>
              <a:rPr lang="en-CA" dirty="0"/>
              <a:t>at SSRN: </a:t>
            </a:r>
            <a:r>
              <a:rPr lang="en-CA" dirty="0">
                <a:hlinkClick r:id="rId2"/>
              </a:rPr>
              <a:t>http://</a:t>
            </a:r>
            <a:r>
              <a:rPr lang="en-CA" dirty="0" smtClean="0">
                <a:hlinkClick r:id="rId2"/>
              </a:rPr>
              <a:t>ssrn.com/abstract=2291710</a:t>
            </a:r>
            <a:endParaRPr lang="en-CA" dirty="0" smtClean="0"/>
          </a:p>
          <a:p>
            <a:r>
              <a:rPr lang="en-CA" dirty="0"/>
              <a:t>Okoli, C., &amp; Zhang, W. (2014). From Pests to Pets: Effects of Open Content Licensing on the Distribution of Music. In </a:t>
            </a:r>
            <a:r>
              <a:rPr lang="en-CA" i="1" dirty="0"/>
              <a:t>Proceedings of the 22nd European Conference on Information Systems</a:t>
            </a:r>
            <a:r>
              <a:rPr lang="en-CA" dirty="0"/>
              <a:t>. Tel Aviv: Association for Information Systems</a:t>
            </a:r>
            <a:r>
              <a:rPr lang="en-CA" dirty="0" smtClean="0"/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8785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2415" y="297539"/>
            <a:ext cx="6589199" cy="1280890"/>
          </a:xfrm>
        </p:spPr>
        <p:txBody>
          <a:bodyPr/>
          <a:lstStyle/>
          <a:p>
            <a:r>
              <a:rPr lang="en-CA" dirty="0"/>
              <a:t>What is a </a:t>
            </a:r>
            <a:r>
              <a:rPr lang="en-CA" dirty="0" smtClean="0"/>
              <a:t>protocol for a literature </a:t>
            </a:r>
            <a:r>
              <a:rPr lang="en-CA" dirty="0"/>
              <a:t>review?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42415" y="1578429"/>
            <a:ext cx="6591985" cy="4909457"/>
          </a:xfrm>
        </p:spPr>
        <p:txBody>
          <a:bodyPr>
            <a:normAutofit/>
          </a:bodyPr>
          <a:lstStyle/>
          <a:p>
            <a:r>
              <a:rPr lang="en-CA" sz="2000" dirty="0" smtClean="0"/>
              <a:t>“A </a:t>
            </a:r>
            <a:r>
              <a:rPr lang="en-CA" sz="2000" b="1" dirty="0"/>
              <a:t>plan</a:t>
            </a:r>
            <a:r>
              <a:rPr lang="en-CA" sz="2000" dirty="0"/>
              <a:t> that </a:t>
            </a:r>
            <a:r>
              <a:rPr lang="en-CA" sz="2000" dirty="0" smtClean="0"/>
              <a:t>describes </a:t>
            </a:r>
            <a:r>
              <a:rPr lang="en-CA" sz="2000" dirty="0"/>
              <a:t>the conduct of a proposed systematic literature review (</a:t>
            </a:r>
            <a:r>
              <a:rPr lang="en-CA" sz="2000" dirty="0" err="1"/>
              <a:t>Kitchenham</a:t>
            </a:r>
            <a:r>
              <a:rPr lang="en-CA" sz="2000" dirty="0"/>
              <a:t> &amp; Charters, 2007, p. vi</a:t>
            </a:r>
            <a:r>
              <a:rPr lang="en-CA" sz="2000" dirty="0" smtClean="0"/>
              <a:t>)</a:t>
            </a:r>
          </a:p>
          <a:p>
            <a:r>
              <a:rPr lang="en-CA" sz="2000" dirty="0" smtClean="0"/>
              <a:t>Protocol should be considered a working draft:</a:t>
            </a:r>
          </a:p>
          <a:p>
            <a:pPr lvl="1"/>
            <a:r>
              <a:rPr lang="en-CA" sz="1800" dirty="0"/>
              <a:t>Initial protocol after objectives specified</a:t>
            </a:r>
          </a:p>
          <a:p>
            <a:pPr lvl="2"/>
            <a:r>
              <a:rPr lang="en-CA" sz="1600" dirty="0"/>
              <a:t>Could be published in conference as research in progress</a:t>
            </a:r>
          </a:p>
          <a:p>
            <a:pPr lvl="1"/>
            <a:r>
              <a:rPr lang="en-CA" sz="1800" dirty="0"/>
              <a:t>Revised protocol after training research team</a:t>
            </a:r>
          </a:p>
          <a:p>
            <a:pPr lvl="1"/>
            <a:r>
              <a:rPr lang="en-CA" sz="1800" dirty="0"/>
              <a:t>Iteratively revised protocol during execution of review </a:t>
            </a:r>
          </a:p>
          <a:p>
            <a:pPr lvl="1"/>
            <a:r>
              <a:rPr lang="en-CA" sz="1800" dirty="0"/>
              <a:t>Final result is a first draft of the final article</a:t>
            </a: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0516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Order </a:t>
            </a:r>
            <a:r>
              <a:rPr lang="en-US" dirty="0"/>
              <a:t>for </a:t>
            </a:r>
            <a:r>
              <a:rPr lang="en-US" dirty="0" smtClean="0"/>
              <a:t>drafting </a:t>
            </a:r>
            <a:r>
              <a:rPr lang="en-US" dirty="0"/>
              <a:t>the </a:t>
            </a:r>
            <a:r>
              <a:rPr lang="en-US" dirty="0" smtClean="0"/>
              <a:t>protocol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306088"/>
            <a:ext cx="9144000" cy="3773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243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9881" y="191624"/>
            <a:ext cx="6589199" cy="1280890"/>
          </a:xfrm>
        </p:spPr>
        <p:txBody>
          <a:bodyPr/>
          <a:lstStyle/>
          <a:p>
            <a:r>
              <a:rPr lang="en-CA" dirty="0"/>
              <a:t>Research questions for theory-mining reviews (TMRs)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19881" y="1581665"/>
            <a:ext cx="7512908" cy="5103339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Theory-landscaping </a:t>
            </a:r>
            <a:r>
              <a:rPr lang="en-CA" dirty="0"/>
              <a:t>review (TLR</a:t>
            </a:r>
            <a:r>
              <a:rPr lang="en-CA" dirty="0" smtClean="0"/>
              <a:t>)</a:t>
            </a:r>
          </a:p>
          <a:p>
            <a:pPr lvl="1"/>
            <a:r>
              <a:rPr lang="en-CA" dirty="0" smtClean="0"/>
              <a:t>Focuses </a:t>
            </a:r>
            <a:r>
              <a:rPr lang="en-CA" dirty="0"/>
              <a:t>on </a:t>
            </a:r>
            <a:r>
              <a:rPr lang="en-CA" b="1" dirty="0"/>
              <a:t>a theme, a topic or a single concept</a:t>
            </a:r>
            <a:r>
              <a:rPr lang="en-CA" dirty="0"/>
              <a:t> as its scope, but not on theoretical relationships</a:t>
            </a:r>
            <a:r>
              <a:rPr lang="en-CA" dirty="0" smtClean="0"/>
              <a:t>.</a:t>
            </a:r>
          </a:p>
          <a:p>
            <a:pPr lvl="1"/>
            <a:r>
              <a:rPr lang="en-CA" dirty="0" smtClean="0"/>
              <a:t>What theory (concepts and relationships) do we know about this topic?</a:t>
            </a:r>
            <a:endParaRPr lang="en-CA" dirty="0"/>
          </a:p>
          <a:p>
            <a:r>
              <a:rPr lang="en-CA" dirty="0" smtClean="0"/>
              <a:t>Theory-contending </a:t>
            </a:r>
            <a:r>
              <a:rPr lang="en-CA" dirty="0"/>
              <a:t>review (TCR</a:t>
            </a:r>
            <a:r>
              <a:rPr lang="en-CA" dirty="0" smtClean="0"/>
              <a:t>)</a:t>
            </a:r>
          </a:p>
          <a:p>
            <a:pPr lvl="1"/>
            <a:r>
              <a:rPr lang="en-CA" dirty="0"/>
              <a:t>F</a:t>
            </a:r>
            <a:r>
              <a:rPr lang="en-CA" dirty="0" smtClean="0"/>
              <a:t>ocuses </a:t>
            </a:r>
            <a:r>
              <a:rPr lang="en-CA" dirty="0"/>
              <a:t>explicitly on </a:t>
            </a:r>
            <a:r>
              <a:rPr lang="en-CA" b="1" dirty="0"/>
              <a:t>theoretical relationships </a:t>
            </a:r>
            <a:r>
              <a:rPr lang="en-CA" b="1" dirty="0" smtClean="0"/>
              <a:t>(at least two concepts)</a:t>
            </a:r>
            <a:r>
              <a:rPr lang="en-CA" dirty="0" smtClean="0"/>
              <a:t> as </a:t>
            </a:r>
            <a:r>
              <a:rPr lang="en-CA" dirty="0"/>
              <a:t>the scope of the review, but </a:t>
            </a:r>
            <a:r>
              <a:rPr lang="en-CA" b="1" dirty="0"/>
              <a:t>without empirical </a:t>
            </a:r>
            <a:r>
              <a:rPr lang="en-CA" b="1" dirty="0" smtClean="0"/>
              <a:t>verification</a:t>
            </a:r>
          </a:p>
          <a:p>
            <a:pPr lvl="1"/>
            <a:r>
              <a:rPr lang="en-CA" dirty="0"/>
              <a:t>What theory (concepts and relationships) do we know about </a:t>
            </a:r>
            <a:r>
              <a:rPr lang="en-CA" dirty="0" smtClean="0"/>
              <a:t>these specific relationships?</a:t>
            </a:r>
            <a:endParaRPr lang="en-CA" dirty="0"/>
          </a:p>
          <a:p>
            <a:pPr lvl="1"/>
            <a:r>
              <a:rPr lang="en-CA" dirty="0" smtClean="0"/>
              <a:t>How can we improve the existing theory with new relationships or better explanations?</a:t>
            </a:r>
            <a:endParaRPr lang="en-CA" dirty="0"/>
          </a:p>
          <a:p>
            <a:r>
              <a:rPr lang="en-CA" dirty="0" smtClean="0"/>
              <a:t>Theory-testing </a:t>
            </a:r>
            <a:r>
              <a:rPr lang="en-CA" dirty="0"/>
              <a:t>review (TTR</a:t>
            </a:r>
            <a:r>
              <a:rPr lang="en-CA" dirty="0" smtClean="0"/>
              <a:t>)</a:t>
            </a:r>
          </a:p>
          <a:p>
            <a:pPr lvl="1"/>
            <a:r>
              <a:rPr lang="en-CA" dirty="0"/>
              <a:t>T</a:t>
            </a:r>
            <a:r>
              <a:rPr lang="en-CA" dirty="0" smtClean="0"/>
              <a:t>ests </a:t>
            </a:r>
            <a:r>
              <a:rPr lang="en-CA" b="1" dirty="0"/>
              <a:t>theoretical </a:t>
            </a:r>
            <a:r>
              <a:rPr lang="en-CA" b="1" dirty="0" smtClean="0"/>
              <a:t>relationships</a:t>
            </a:r>
            <a:r>
              <a:rPr lang="en-CA" b="1" dirty="0"/>
              <a:t> (at least two concepts)</a:t>
            </a:r>
            <a:r>
              <a:rPr lang="en-CA" b="1" dirty="0" smtClean="0"/>
              <a:t> </a:t>
            </a:r>
            <a:r>
              <a:rPr lang="en-CA" dirty="0"/>
              <a:t>using</a:t>
            </a:r>
            <a:r>
              <a:rPr lang="en-CA" b="1" dirty="0"/>
              <a:t> empirical secondary </a:t>
            </a:r>
            <a:r>
              <a:rPr lang="en-CA" b="1" dirty="0" smtClean="0"/>
              <a:t>data</a:t>
            </a:r>
          </a:p>
          <a:p>
            <a:pPr lvl="1"/>
            <a:r>
              <a:rPr lang="en-CA" dirty="0"/>
              <a:t>What </a:t>
            </a:r>
            <a:r>
              <a:rPr lang="en-CA" dirty="0" smtClean="0"/>
              <a:t>empirical evidence exists to support or contradict this theory </a:t>
            </a:r>
            <a:r>
              <a:rPr lang="en-CA" dirty="0"/>
              <a:t>(concepts and relationships</a:t>
            </a:r>
            <a:r>
              <a:rPr lang="en-CA" dirty="0" smtClean="0"/>
              <a:t>)?</a:t>
            </a:r>
          </a:p>
          <a:p>
            <a:pPr lvl="1"/>
            <a:r>
              <a:rPr lang="en-CA" dirty="0" smtClean="0"/>
              <a:t>How can we explain disparities in empirical studies?</a:t>
            </a:r>
            <a:endParaRPr lang="en-CA" dirty="0"/>
          </a:p>
          <a:p>
            <a:pPr lvl="1"/>
            <a:endParaRPr lang="en-CA" b="1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0238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Training the review team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1157" y="1705232"/>
            <a:ext cx="6693243" cy="4205990"/>
          </a:xfrm>
        </p:spPr>
        <p:txBody>
          <a:bodyPr/>
          <a:lstStyle/>
          <a:p>
            <a:r>
              <a:rPr lang="en-CA" dirty="0" smtClean="0"/>
              <a:t>Ideally, standalone lit review should be conducted as team research</a:t>
            </a:r>
          </a:p>
          <a:p>
            <a:pPr lvl="1"/>
            <a:r>
              <a:rPr lang="en-CA" dirty="0" smtClean="0"/>
              <a:t>Realistically, resource constraints are not ideal</a:t>
            </a:r>
          </a:p>
          <a:p>
            <a:pPr lvl="1"/>
            <a:r>
              <a:rPr lang="en-CA" dirty="0" smtClean="0"/>
              <a:t>Even less so for a doctoral dissertation</a:t>
            </a:r>
          </a:p>
          <a:p>
            <a:r>
              <a:rPr lang="en-CA" dirty="0" smtClean="0"/>
              <a:t>Key aspects of training</a:t>
            </a:r>
          </a:p>
          <a:p>
            <a:pPr lvl="1"/>
            <a:r>
              <a:rPr lang="en-CA" dirty="0" smtClean="0"/>
              <a:t>Protocol is training manual, with various worksheets (e.g. for data extraction)</a:t>
            </a:r>
          </a:p>
          <a:p>
            <a:pPr lvl="1"/>
            <a:r>
              <a:rPr lang="en-CA" dirty="0" smtClean="0"/>
              <a:t>Research ethics and plagiarism</a:t>
            </a:r>
          </a:p>
          <a:p>
            <a:pPr lvl="1"/>
            <a:r>
              <a:rPr lang="en-CA" dirty="0" smtClean="0"/>
              <a:t>Reference management software (e.g., </a:t>
            </a:r>
            <a:r>
              <a:rPr lang="en-CA" dirty="0" smtClean="0">
                <a:hlinkClick r:id="rId2"/>
              </a:rPr>
              <a:t>Zotero</a:t>
            </a:r>
            <a:r>
              <a:rPr lang="en-CA" dirty="0" smtClean="0"/>
              <a:t>)</a:t>
            </a:r>
          </a:p>
          <a:p>
            <a:pPr lvl="1"/>
            <a:r>
              <a:rPr lang="en-CA" dirty="0" smtClean="0"/>
              <a:t>Standards for taking notes</a:t>
            </a:r>
          </a:p>
          <a:p>
            <a:pPr lvl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020315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Research ethics and plagiarism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599"/>
            <a:ext cx="6591985" cy="4440195"/>
          </a:xfrm>
        </p:spPr>
        <p:txBody>
          <a:bodyPr>
            <a:normAutofit fontScale="85000" lnSpcReduction="10000"/>
          </a:bodyPr>
          <a:lstStyle/>
          <a:p>
            <a:r>
              <a:rPr lang="en-CA" dirty="0" smtClean="0"/>
              <a:t>For all co-authored work, it is critical that all team members are properly trained in research ethics, especially concerning plagiarism</a:t>
            </a:r>
          </a:p>
          <a:p>
            <a:pPr lvl="1"/>
            <a:r>
              <a:rPr lang="en-CA" dirty="0" smtClean="0"/>
              <a:t>One improperly trained team member could get everyone else in trouble!</a:t>
            </a:r>
          </a:p>
          <a:p>
            <a:r>
              <a:rPr lang="en-CA" dirty="0" smtClean="0"/>
              <a:t>Useful training resources:</a:t>
            </a:r>
          </a:p>
          <a:p>
            <a:pPr lvl="1"/>
            <a:r>
              <a:rPr lang="en-CA" dirty="0">
                <a:hlinkClick r:id="rId2"/>
              </a:rPr>
              <a:t>Association for Information Systems (AIS) Code of Research </a:t>
            </a:r>
            <a:r>
              <a:rPr lang="en-CA" dirty="0" smtClean="0">
                <a:hlinkClick r:id="rId2"/>
              </a:rPr>
              <a:t>Conduct</a:t>
            </a:r>
            <a:endParaRPr lang="en-CA" dirty="0" smtClean="0"/>
          </a:p>
          <a:p>
            <a:pPr lvl="1"/>
            <a:r>
              <a:rPr lang="en-CA" dirty="0"/>
              <a:t>Wendy Belcher's notes on plagiarism, especially </a:t>
            </a:r>
            <a:r>
              <a:rPr lang="en-CA" dirty="0" smtClean="0"/>
              <a:t>“paraphrase plagiarism” (Belcher, 2009, pp. </a:t>
            </a:r>
            <a:r>
              <a:rPr lang="en-US" dirty="0" smtClean="0"/>
              <a:t>161-163)</a:t>
            </a:r>
          </a:p>
          <a:p>
            <a:pPr lvl="1"/>
            <a:r>
              <a:rPr lang="en-CA" dirty="0" smtClean="0">
                <a:hlinkClick r:id="rId3"/>
              </a:rPr>
              <a:t>Plagiarism </a:t>
            </a:r>
            <a:r>
              <a:rPr lang="en-CA" dirty="0">
                <a:hlinkClick r:id="rId3"/>
              </a:rPr>
              <a:t>Tutorial from Simon Fraser </a:t>
            </a:r>
            <a:r>
              <a:rPr lang="en-CA" dirty="0" smtClean="0">
                <a:hlinkClick r:id="rId3"/>
              </a:rPr>
              <a:t>University</a:t>
            </a:r>
            <a:endParaRPr lang="en-CA" dirty="0" smtClean="0"/>
          </a:p>
          <a:p>
            <a:pPr lvl="2"/>
            <a:r>
              <a:rPr lang="en-CA" dirty="0" smtClean="0"/>
              <a:t>Trainees should read </a:t>
            </a:r>
            <a:r>
              <a:rPr lang="en-CA" dirty="0"/>
              <a:t>every page in the tutorial, and do all the online </a:t>
            </a:r>
            <a:r>
              <a:rPr lang="en-CA" dirty="0" smtClean="0"/>
              <a:t>quizzes</a:t>
            </a:r>
          </a:p>
          <a:p>
            <a:pPr lvl="2"/>
            <a:r>
              <a:rPr lang="en-CA" dirty="0" smtClean="0"/>
              <a:t>Repeat </a:t>
            </a:r>
            <a:r>
              <a:rPr lang="en-CA" dirty="0"/>
              <a:t>the quizzes until </a:t>
            </a:r>
            <a:r>
              <a:rPr lang="en-CA" dirty="0" smtClean="0"/>
              <a:t>they achieve a </a:t>
            </a:r>
            <a:r>
              <a:rPr lang="en-CA" dirty="0"/>
              <a:t>perfect score in each one</a:t>
            </a:r>
            <a:r>
              <a:rPr lang="en-CA" dirty="0" smtClean="0"/>
              <a:t>.</a:t>
            </a:r>
          </a:p>
          <a:p>
            <a:r>
              <a:rPr lang="en-CA" dirty="0" smtClean="0"/>
              <a:t>Especially for new researchers (e.g. students), team members should have a meeting dedicated to make sure that everyone fully understands these matters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57167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1027" y="160638"/>
            <a:ext cx="7113373" cy="1744362"/>
          </a:xfrm>
        </p:spPr>
        <p:txBody>
          <a:bodyPr/>
          <a:lstStyle/>
          <a:p>
            <a:r>
              <a:rPr lang="en-CA" dirty="0" smtClean="0"/>
              <a:t>“Review team” for individual doctoral dissertation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1027" y="1729947"/>
            <a:ext cx="7537622" cy="4423718"/>
          </a:xfrm>
        </p:spPr>
        <p:txBody>
          <a:bodyPr>
            <a:noAutofit/>
          </a:bodyPr>
          <a:lstStyle/>
          <a:p>
            <a:r>
              <a:rPr lang="en-CA" sz="1600" dirty="0"/>
              <a:t>Doctoral </a:t>
            </a:r>
            <a:r>
              <a:rPr lang="en-CA" sz="1600" dirty="0" smtClean="0"/>
              <a:t>candidate</a:t>
            </a:r>
          </a:p>
          <a:p>
            <a:pPr lvl="1"/>
            <a:r>
              <a:rPr lang="en-CA" sz="1400" dirty="0" smtClean="0"/>
              <a:t>Does 95% of the work</a:t>
            </a:r>
          </a:p>
          <a:p>
            <a:pPr lvl="1"/>
            <a:r>
              <a:rPr lang="en-CA" sz="1400" dirty="0" smtClean="0"/>
              <a:t>Test-retest reviewing can assess intra-reviewer reliability (Fink </a:t>
            </a:r>
            <a:r>
              <a:rPr lang="en-US" sz="1400" dirty="0"/>
              <a:t>2005, pp. 176-177)</a:t>
            </a:r>
            <a:endParaRPr lang="en-CA" sz="1400" dirty="0"/>
          </a:p>
          <a:p>
            <a:r>
              <a:rPr lang="en-CA" sz="1600" dirty="0" smtClean="0"/>
              <a:t>Supervisor</a:t>
            </a:r>
          </a:p>
          <a:p>
            <a:pPr lvl="1"/>
            <a:r>
              <a:rPr lang="en-CA" sz="1400" dirty="0" smtClean="0"/>
              <a:t>Supervises, and could serve as “gold standard”</a:t>
            </a:r>
            <a:r>
              <a:rPr lang="en-CA" sz="1400" dirty="0"/>
              <a:t> (Fink </a:t>
            </a:r>
            <a:r>
              <a:rPr lang="en-US" sz="1400" dirty="0"/>
              <a:t>2005, pp. 176-177)</a:t>
            </a:r>
            <a:endParaRPr lang="en-CA" sz="1400" dirty="0"/>
          </a:p>
          <a:p>
            <a:r>
              <a:rPr lang="en-CA" sz="1600" dirty="0"/>
              <a:t>Other committee </a:t>
            </a:r>
            <a:r>
              <a:rPr lang="en-CA" sz="1600" dirty="0" smtClean="0"/>
              <a:t>members</a:t>
            </a:r>
          </a:p>
          <a:p>
            <a:pPr lvl="1"/>
            <a:r>
              <a:rPr lang="en-CA" sz="1400" dirty="0" smtClean="0"/>
              <a:t>Peer review the protocol first (during Step 2) and final drafts (after Step 7)</a:t>
            </a:r>
            <a:endParaRPr lang="en-CA" sz="1400" dirty="0"/>
          </a:p>
          <a:p>
            <a:r>
              <a:rPr lang="en-CA" sz="1600" dirty="0"/>
              <a:t>Fellow doctoral </a:t>
            </a:r>
            <a:r>
              <a:rPr lang="en-CA" sz="1600" dirty="0" smtClean="0"/>
              <a:t>students</a:t>
            </a:r>
          </a:p>
          <a:p>
            <a:pPr lvl="1"/>
            <a:r>
              <a:rPr lang="en-CA" sz="1400" dirty="0" smtClean="0"/>
              <a:t>Second coders for samples (minimum 10% of items, ideally minimum 50)</a:t>
            </a:r>
          </a:p>
          <a:p>
            <a:pPr lvl="1"/>
            <a:r>
              <a:rPr lang="en-CA" sz="1400" dirty="0" smtClean="0"/>
              <a:t>Train on 2-5 studies, then pilot on 10-20 studies</a:t>
            </a:r>
          </a:p>
          <a:p>
            <a:pPr lvl="1"/>
            <a:r>
              <a:rPr lang="en-CA" sz="1400" dirty="0" smtClean="0"/>
              <a:t>Train again and then full 10%</a:t>
            </a:r>
          </a:p>
          <a:p>
            <a:pPr lvl="1"/>
            <a:r>
              <a:rPr lang="en-CA" sz="1400" dirty="0" smtClean="0"/>
              <a:t>Interrater reliability statistics</a:t>
            </a:r>
          </a:p>
          <a:p>
            <a:pPr lvl="1"/>
            <a:r>
              <a:rPr lang="en-CA" sz="1400" dirty="0" smtClean="0"/>
              <a:t>Be sure to learn from differences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1379624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Examples of protocols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Appendix 3 from </a:t>
            </a:r>
            <a:r>
              <a:rPr lang="en-US" dirty="0" err="1" smtClean="0"/>
              <a:t>Kitchenham</a:t>
            </a:r>
            <a:r>
              <a:rPr lang="en-US" dirty="0" smtClean="0"/>
              <a:t> and Charters (2007)</a:t>
            </a:r>
          </a:p>
          <a:p>
            <a:r>
              <a:rPr lang="en-CA" dirty="0" smtClean="0"/>
              <a:t>Wikipedia systematic literature review (Okoli &amp; </a:t>
            </a:r>
            <a:r>
              <a:rPr lang="en-CA" dirty="0" err="1" smtClean="0"/>
              <a:t>Schabram</a:t>
            </a:r>
            <a:r>
              <a:rPr lang="en-CA" dirty="0" smtClean="0"/>
              <a:t> 2009)</a:t>
            </a:r>
          </a:p>
          <a:p>
            <a:r>
              <a:rPr lang="en-CA" dirty="0" smtClean="0"/>
              <a:t>Okoli open music (Okoli &amp; Zhang 2013)</a:t>
            </a:r>
          </a:p>
          <a:p>
            <a:r>
              <a:rPr lang="en-US" dirty="0" smtClean="0"/>
              <a:t>Section (pages 202-203) from Elliot (2011)</a:t>
            </a:r>
          </a:p>
        </p:txBody>
      </p:sp>
    </p:spTree>
    <p:extLst>
      <p:ext uri="{BB962C8B-B14F-4D97-AF65-F5344CB8AC3E}">
        <p14:creationId xmlns:p14="http://schemas.microsoft.com/office/powerpoint/2010/main" val="3751474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Pilot study</a:t>
            </a:r>
            <a:br>
              <a:rPr lang="en-CA" dirty="0" smtClean="0"/>
            </a:br>
            <a:r>
              <a:rPr lang="en-CA" dirty="0" smtClean="0"/>
              <a:t>(for full literature review)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As </a:t>
            </a:r>
            <a:r>
              <a:rPr lang="en-CA" dirty="0"/>
              <a:t>much as </a:t>
            </a:r>
            <a:r>
              <a:rPr lang="en-CA" dirty="0" smtClean="0"/>
              <a:t>possible, a </a:t>
            </a:r>
            <a:r>
              <a:rPr lang="en-CA" dirty="0"/>
              <a:t>first-run of the entire </a:t>
            </a:r>
            <a:r>
              <a:rPr lang="en-CA" dirty="0" smtClean="0"/>
              <a:t>review</a:t>
            </a:r>
          </a:p>
          <a:p>
            <a:r>
              <a:rPr lang="en-CA" dirty="0" smtClean="0"/>
              <a:t>Two approaches: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CA" dirty="0" smtClean="0"/>
              <a:t>At </a:t>
            </a:r>
            <a:r>
              <a:rPr lang="en-CA" dirty="0"/>
              <a:t>least </a:t>
            </a:r>
            <a:r>
              <a:rPr lang="en-CA" dirty="0" smtClean="0"/>
              <a:t>first </a:t>
            </a:r>
            <a:r>
              <a:rPr lang="en-CA" dirty="0"/>
              <a:t>run of the search and practical </a:t>
            </a:r>
            <a:r>
              <a:rPr lang="en-CA" dirty="0" smtClean="0"/>
              <a:t>screen</a:t>
            </a:r>
          </a:p>
          <a:p>
            <a:pPr lvl="2"/>
            <a:r>
              <a:rPr lang="en-CA" dirty="0" smtClean="0"/>
              <a:t>Gives </a:t>
            </a:r>
            <a:r>
              <a:rPr lang="en-CA" dirty="0"/>
              <a:t>a realistic idea of how many studies and what kind of studies might </a:t>
            </a:r>
            <a:r>
              <a:rPr lang="en-CA" dirty="0" smtClean="0"/>
              <a:t>exist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CA" dirty="0" smtClean="0"/>
              <a:t>Practice </a:t>
            </a:r>
            <a:r>
              <a:rPr lang="en-CA" dirty="0"/>
              <a:t>run of each step (particularly the search, data extraction and synthesis) before fully executing the respective step for the final </a:t>
            </a:r>
            <a:r>
              <a:rPr lang="en-CA" dirty="0" smtClean="0"/>
              <a:t>study</a:t>
            </a:r>
          </a:p>
          <a:p>
            <a:r>
              <a:rPr lang="en-CA" dirty="0" smtClean="0"/>
              <a:t>Each </a:t>
            </a:r>
            <a:r>
              <a:rPr lang="en-CA" dirty="0"/>
              <a:t>pilot test </a:t>
            </a:r>
            <a:r>
              <a:rPr lang="en-CA" dirty="0" smtClean="0"/>
              <a:t>reveals new </a:t>
            </a:r>
            <a:r>
              <a:rPr lang="en-CA" dirty="0"/>
              <a:t>lessons </a:t>
            </a:r>
            <a:r>
              <a:rPr lang="en-CA" dirty="0" smtClean="0"/>
              <a:t>and should help to revise the protocol</a:t>
            </a:r>
          </a:p>
          <a:p>
            <a:pPr lvl="1"/>
            <a:r>
              <a:rPr lang="en-CA" dirty="0" smtClean="0"/>
              <a:t>Catch </a:t>
            </a:r>
            <a:r>
              <a:rPr lang="en-CA" dirty="0"/>
              <a:t>errors early and </a:t>
            </a:r>
            <a:r>
              <a:rPr lang="en-CA" dirty="0" smtClean="0"/>
              <a:t>make </a:t>
            </a:r>
            <a:r>
              <a:rPr lang="en-CA" dirty="0"/>
              <a:t>corrections to the protocol in time to improve the final </a:t>
            </a:r>
            <a:r>
              <a:rPr lang="en-CA" dirty="0" smtClean="0"/>
              <a:t>study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6503563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232</TotalTime>
  <Words>974</Words>
  <Application>Microsoft Office PowerPoint</Application>
  <PresentationFormat>On-screen Show (4:3)</PresentationFormat>
  <Paragraphs>87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Brin</vt:lpstr>
      <vt:lpstr>2. Protocol and training</vt:lpstr>
      <vt:lpstr>What is a protocol for a literature review?</vt:lpstr>
      <vt:lpstr>Order for drafting the protocol</vt:lpstr>
      <vt:lpstr>Research questions for theory-mining reviews (TMRs)</vt:lpstr>
      <vt:lpstr>Training the review team</vt:lpstr>
      <vt:lpstr>Research ethics and plagiarism</vt:lpstr>
      <vt:lpstr>“Review team” for individual doctoral dissertation</vt:lpstr>
      <vt:lpstr>Examples of protocols</vt:lpstr>
      <vt:lpstr>Pilot study (for full literature review)</vt:lpstr>
      <vt:lpstr>Pilot study for this literature review doctoral course</vt:lpstr>
      <vt:lpstr>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of  theory-mining reviews</dc:title>
  <dc:creator>Chitu Okoli</dc:creator>
  <cp:lastModifiedBy>Chitu Okoli</cp:lastModifiedBy>
  <cp:revision>32</cp:revision>
  <dcterms:created xsi:type="dcterms:W3CDTF">2015-10-22T15:56:45Z</dcterms:created>
  <dcterms:modified xsi:type="dcterms:W3CDTF">2015-10-29T17:01:45Z</dcterms:modified>
</cp:coreProperties>
</file>