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18"/>
  </p:notesMasterIdLst>
  <p:handoutMasterIdLst>
    <p:handoutMasterId r:id="rId19"/>
  </p:handoutMasterIdLst>
  <p:sldIdLst>
    <p:sldId id="256" r:id="rId2"/>
    <p:sldId id="453" r:id="rId3"/>
    <p:sldId id="523" r:id="rId4"/>
    <p:sldId id="524" r:id="rId5"/>
    <p:sldId id="503" r:id="rId6"/>
    <p:sldId id="504" r:id="rId7"/>
    <p:sldId id="505" r:id="rId8"/>
    <p:sldId id="506" r:id="rId9"/>
    <p:sldId id="517" r:id="rId10"/>
    <p:sldId id="526" r:id="rId11"/>
    <p:sldId id="527" r:id="rId12"/>
    <p:sldId id="518" r:id="rId13"/>
    <p:sldId id="509" r:id="rId14"/>
    <p:sldId id="525" r:id="rId15"/>
    <p:sldId id="521" r:id="rId16"/>
    <p:sldId id="528"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96" autoAdjust="0"/>
    <p:restoredTop sz="89695" autoAdjust="0"/>
  </p:normalViewPr>
  <p:slideViewPr>
    <p:cSldViewPr>
      <p:cViewPr varScale="1">
        <p:scale>
          <a:sx n="88" d="100"/>
          <a:sy n="88" d="100"/>
        </p:scale>
        <p:origin x="1392" y="96"/>
      </p:cViewPr>
      <p:guideLst>
        <p:guide orient="horz" pos="2160"/>
        <p:guide pos="2880"/>
      </p:guideLst>
    </p:cSldViewPr>
  </p:slideViewPr>
  <p:outlineViewPr>
    <p:cViewPr>
      <p:scale>
        <a:sx n="33" d="100"/>
        <a:sy n="33" d="100"/>
      </p:scale>
      <p:origin x="0" y="-66"/>
    </p:cViewPr>
  </p:outlineViewPr>
  <p:notesTextViewPr>
    <p:cViewPr>
      <p:scale>
        <a:sx n="3" d="2"/>
        <a:sy n="3" d="2"/>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mn-ea"/>
              </a:defRPr>
            </a:lvl1pPr>
          </a:lstStyle>
          <a:p>
            <a:pPr>
              <a:defRPr/>
            </a:pPr>
            <a:endParaRPr lang="en-US"/>
          </a:p>
        </p:txBody>
      </p:sp>
      <p:sp>
        <p:nvSpPr>
          <p:cNvPr id="3072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mn-ea"/>
              </a:defRPr>
            </a:lvl1pPr>
          </a:lstStyle>
          <a:p>
            <a:pPr>
              <a:defRPr/>
            </a:pPr>
            <a:endParaRPr lang="en-US"/>
          </a:p>
        </p:txBody>
      </p:sp>
      <p:sp>
        <p:nvSpPr>
          <p:cNvPr id="3072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mn-ea"/>
              </a:defRPr>
            </a:lvl1pPr>
          </a:lstStyle>
          <a:p>
            <a:pPr>
              <a:defRPr/>
            </a:pPr>
            <a:endParaRPr lang="en-US"/>
          </a:p>
        </p:txBody>
      </p:sp>
      <p:sp>
        <p:nvSpPr>
          <p:cNvPr id="3072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1EC9B205-C1C4-4447-B448-DEDD6FCE8EFF}" type="slidenum">
              <a:rPr lang="en-US" altLang="en-US"/>
              <a:pPr/>
              <a:t>‹N°›</a:t>
            </a:fld>
            <a:endParaRPr lang="en-US" altLang="en-US"/>
          </a:p>
        </p:txBody>
      </p:sp>
    </p:spTree>
    <p:extLst>
      <p:ext uri="{BB962C8B-B14F-4D97-AF65-F5344CB8AC3E}">
        <p14:creationId xmlns:p14="http://schemas.microsoft.com/office/powerpoint/2010/main" val="36518982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mn-ea"/>
              </a:defRPr>
            </a:lvl1pPr>
          </a:lstStyle>
          <a:p>
            <a:pPr>
              <a:defRPr/>
            </a:pPr>
            <a:endParaRPr lang="en-US"/>
          </a:p>
        </p:txBody>
      </p:sp>
      <p:sp>
        <p:nvSpPr>
          <p:cNvPr id="296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mn-ea"/>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mn-ea"/>
              </a:defRPr>
            </a:lvl1pPr>
          </a:lstStyle>
          <a:p>
            <a:pPr>
              <a:defRPr/>
            </a:pPr>
            <a:endParaRPr lang="en-US"/>
          </a:p>
        </p:txBody>
      </p:sp>
      <p:sp>
        <p:nvSpPr>
          <p:cNvPr id="297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58A0152D-33F5-48B9-981D-15D08038B5FE}" type="slidenum">
              <a:rPr lang="en-US" altLang="en-US"/>
              <a:pPr/>
              <a:t>‹N°›</a:t>
            </a:fld>
            <a:endParaRPr lang="en-US" altLang="en-US"/>
          </a:p>
        </p:txBody>
      </p:sp>
    </p:spTree>
    <p:extLst>
      <p:ext uri="{BB962C8B-B14F-4D97-AF65-F5344CB8AC3E}">
        <p14:creationId xmlns:p14="http://schemas.microsoft.com/office/powerpoint/2010/main" val="895227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307500EB-3841-4A49-B624-E9096357D2AE}" type="slidenum">
              <a:rPr lang="en-US" altLang="en-US">
                <a:latin typeface="Times New Roman" panose="02020603050405020304" pitchFamily="18" charset="0"/>
              </a:rPr>
              <a:pPr eaLnBrk="1" hangingPunct="1"/>
              <a:t>1</a:t>
            </a:fld>
            <a:endParaRPr lang="en-US" altLang="en-US">
              <a:latin typeface="Times New Roman" panose="02020603050405020304"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58782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 this slide, let’s focus on the design. You see various roles identified using vertical swimlanes. As an example, the first role is the Cashier. The activities performed by this role are shown using various symbols that we will discuss in the next slide. Keep in mind, the role of Cashier is performed by an actor that we define as a person.</a:t>
            </a: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E1B60189-C997-41F8-AF9F-09418E6EC43C}" type="slidenum">
              <a:rPr lang="en-US" altLang="en-US" sz="1200"/>
              <a:pPr eaLnBrk="1" hangingPunct="1"/>
              <a:t>2</a:t>
            </a:fld>
            <a:endParaRPr lang="en-US" altLang="en-US" sz="1200"/>
          </a:p>
        </p:txBody>
      </p:sp>
    </p:spTree>
    <p:extLst>
      <p:ext uri="{BB962C8B-B14F-4D97-AF65-F5344CB8AC3E}">
        <p14:creationId xmlns:p14="http://schemas.microsoft.com/office/powerpoint/2010/main" val="346776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Another approach to process improvement is Six-Sigma. This is a widely used approach, particularly in the manufacturing industry. The goal of Six-Sigma is to remove causes of defects and minimize variability in the process. As a result, 99.99966 percent of process outputs will be free from defects.</a:t>
            </a: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B6C0ED47-EE15-4805-BAA9-0557EDDA5694}" type="slidenum">
              <a:rPr lang="en-US" altLang="en-US" sz="1200"/>
              <a:pPr eaLnBrk="1" hangingPunct="1"/>
              <a:t>3</a:t>
            </a:fld>
            <a:endParaRPr lang="en-US" altLang="en-US" sz="1200"/>
          </a:p>
        </p:txBody>
      </p:sp>
    </p:spTree>
    <p:extLst>
      <p:ext uri="{BB962C8B-B14F-4D97-AF65-F5344CB8AC3E}">
        <p14:creationId xmlns:p14="http://schemas.microsoft.com/office/powerpoint/2010/main" val="3857745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z="1100" smtClean="0">
                <a:latin typeface="Helvetica" pitchFamily="34" charset="0"/>
              </a:rPr>
              <a:t>All activities for a given role are shown in that role’s swim lane. Swim-lane layout simplifies process diagrams and draws attention to interactions among components of the diagram.</a:t>
            </a:r>
          </a:p>
          <a:p>
            <a:pPr marL="171450" indent="-171450">
              <a:spcBef>
                <a:spcPct val="0"/>
              </a:spcBef>
              <a:buFontTx/>
              <a:buChar char="•"/>
            </a:pPr>
            <a:r>
              <a:rPr lang="en-US" sz="1100" smtClean="0">
                <a:latin typeface="Helvetica" pitchFamily="34" charset="0"/>
              </a:rPr>
              <a:t>Dotted arrows depict the flow of messages and data flows. Solid arrows depict the flow or sequence of the activities in the process.</a:t>
            </a:r>
          </a:p>
          <a:p>
            <a:pPr marL="171450" indent="-171450">
              <a:spcBef>
                <a:spcPct val="0"/>
              </a:spcBef>
              <a:buFontTx/>
              <a:buChar char="•"/>
            </a:pPr>
            <a:r>
              <a:rPr lang="en-US" sz="1100" smtClean="0">
                <a:latin typeface="Helvetica" pitchFamily="34" charset="0"/>
              </a:rPr>
              <a:t>Three of the activities in the “as-is” diagram contain a square with a plus (+) sign. This notation means that the activity is considered to be independent of this process and is defined in greater detail in another diagram.</a:t>
            </a:r>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A82BF1-C47D-4CEF-8B90-4F72FF3DD977}" type="slidenum">
              <a:rPr lang="en-US">
                <a:cs typeface="Arial" charset="0"/>
              </a:rPr>
              <a:pPr fontAlgn="base">
                <a:spcBef>
                  <a:spcPct val="0"/>
                </a:spcBef>
                <a:spcAft>
                  <a:spcPct val="0"/>
                </a:spcAft>
              </a:pPr>
              <a:t>4</a:t>
            </a:fld>
            <a:endParaRPr lang="en-US">
              <a:cs typeface="Arial" charset="0"/>
            </a:endParaRPr>
          </a:p>
        </p:txBody>
      </p:sp>
    </p:spTree>
    <p:extLst>
      <p:ext uri="{BB962C8B-B14F-4D97-AF65-F5344CB8AC3E}">
        <p14:creationId xmlns:p14="http://schemas.microsoft.com/office/powerpoint/2010/main" val="3538873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312CEEC-7343-4448-8FFE-E3B8709247BB}" type="slidenum">
              <a:rPr lang="en-CA" smtClean="0"/>
              <a:t>5</a:t>
            </a:fld>
            <a:endParaRPr lang="en-CA"/>
          </a:p>
        </p:txBody>
      </p:sp>
    </p:spTree>
    <p:extLst>
      <p:ext uri="{BB962C8B-B14F-4D97-AF65-F5344CB8AC3E}">
        <p14:creationId xmlns:p14="http://schemas.microsoft.com/office/powerpoint/2010/main" val="1438965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312CEEC-7343-4448-8FFE-E3B8709247BB}" type="slidenum">
              <a:rPr lang="en-CA" smtClean="0"/>
              <a:t>6</a:t>
            </a:fld>
            <a:endParaRPr lang="en-CA"/>
          </a:p>
        </p:txBody>
      </p:sp>
    </p:spTree>
    <p:extLst>
      <p:ext uri="{BB962C8B-B14F-4D97-AF65-F5344CB8AC3E}">
        <p14:creationId xmlns:p14="http://schemas.microsoft.com/office/powerpoint/2010/main" val="382440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312CEEC-7343-4448-8FFE-E3B8709247BB}" type="slidenum">
              <a:rPr lang="en-CA" smtClean="0"/>
              <a:t>7</a:t>
            </a:fld>
            <a:endParaRPr lang="en-CA"/>
          </a:p>
        </p:txBody>
      </p:sp>
    </p:spTree>
    <p:extLst>
      <p:ext uri="{BB962C8B-B14F-4D97-AF65-F5344CB8AC3E}">
        <p14:creationId xmlns:p14="http://schemas.microsoft.com/office/powerpoint/2010/main" val="3841421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312CEEC-7343-4448-8FFE-E3B8709247BB}" type="slidenum">
              <a:rPr lang="en-CA" smtClean="0"/>
              <a:t>8</a:t>
            </a:fld>
            <a:endParaRPr lang="en-CA"/>
          </a:p>
        </p:txBody>
      </p:sp>
    </p:spTree>
    <p:extLst>
      <p:ext uri="{BB962C8B-B14F-4D97-AF65-F5344CB8AC3E}">
        <p14:creationId xmlns:p14="http://schemas.microsoft.com/office/powerpoint/2010/main" val="1327605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312CEEC-7343-4448-8FFE-E3B8709247BB}" type="slidenum">
              <a:rPr lang="en-CA" smtClean="0"/>
              <a:t>13</a:t>
            </a:fld>
            <a:endParaRPr lang="en-CA"/>
          </a:p>
        </p:txBody>
      </p:sp>
    </p:spTree>
    <p:extLst>
      <p:ext uri="{BB962C8B-B14F-4D97-AF65-F5344CB8AC3E}">
        <p14:creationId xmlns:p14="http://schemas.microsoft.com/office/powerpoint/2010/main" val="3266554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ChrisG5:Users:christopher:Documents:Chris%20JOBS:1%20|%20IN%20PROGRESS:PA8037_JMSB%20Identity:%20FINAL%20DESIGN:NEW-JMSB-Powerpoint:NEW-JMSB-Powerpoint-1.jpg"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ChrisG5:Users:christopher:Documents:Chris JOBS:1 | IN PROGRESS:PA8037_JMSB Identity: FINAL DESIGN:NEW-JMSB-Powerpoint:NEW-JMSB-Powerpoint-1.jpg"/>
          <p:cNvPicPr>
            <a:picLocks noChangeAspect="1" noChangeArrowheads="1"/>
          </p:cNvPicPr>
          <p:nvPr/>
        </p:nvPicPr>
        <p:blipFill>
          <a:blip r:embed="rId2" r:link="rId3">
            <a:extLst>
              <a:ext uri="{28A0092B-C50C-407E-A947-70E740481C1C}">
                <a14:useLocalDpi xmlns:a14="http://schemas.microsoft.com/office/drawing/2010/main"/>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1066800" y="2514600"/>
            <a:ext cx="6400800" cy="914400"/>
          </a:xfrm>
        </p:spPr>
        <p:txBody>
          <a:bodyPr lIns="0" tIns="0" rIns="0" bIns="0" anchor="t"/>
          <a:lstStyle>
            <a:lvl1pPr>
              <a:defRPr/>
            </a:lvl1pPr>
          </a:lstStyle>
          <a:p>
            <a:r>
              <a:rPr lang="en-US" smtClean="0"/>
              <a:t>Click to edit Master title style</a:t>
            </a:r>
            <a:endParaRPr lang="en-US"/>
          </a:p>
        </p:txBody>
      </p:sp>
      <p:sp>
        <p:nvSpPr>
          <p:cNvPr id="4099" name="Rectangle 3"/>
          <p:cNvSpPr>
            <a:spLocks noGrp="1" noChangeArrowheads="1"/>
          </p:cNvSpPr>
          <p:nvPr>
            <p:ph type="subTitle" idx="1"/>
          </p:nvPr>
        </p:nvSpPr>
        <p:spPr>
          <a:xfrm>
            <a:off x="1066800" y="3733800"/>
            <a:ext cx="6400800" cy="1752600"/>
          </a:xfrm>
        </p:spPr>
        <p:txBody>
          <a:bodyPr lIns="0" tIns="0" rIns="0" bIns="0"/>
          <a:lstStyle>
            <a:lvl1pPr marL="0" indent="0">
              <a:buFontTx/>
              <a:buNone/>
              <a:defRPr sz="2000"/>
            </a:lvl1pPr>
          </a:lstStyle>
          <a:p>
            <a:r>
              <a:rPr lang="en-US" smtClean="0"/>
              <a:t>Click to edit Master subtitle style</a:t>
            </a:r>
            <a:endParaRPr lang="en-US"/>
          </a:p>
        </p:txBody>
      </p:sp>
    </p:spTree>
    <p:extLst>
      <p:ext uri="{BB962C8B-B14F-4D97-AF65-F5344CB8AC3E}">
        <p14:creationId xmlns:p14="http://schemas.microsoft.com/office/powerpoint/2010/main" val="892477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fld id="{7B8F6507-8545-4294-919F-3BA1C0320B26}" type="slidenum">
              <a:rPr lang="en-US" altLang="en-US"/>
              <a:pPr/>
              <a:t>‹N°›</a:t>
            </a:fld>
            <a:endParaRPr lang="en-US" altLang="en-US"/>
          </a:p>
        </p:txBody>
      </p:sp>
    </p:spTree>
    <p:extLst>
      <p:ext uri="{BB962C8B-B14F-4D97-AF65-F5344CB8AC3E}">
        <p14:creationId xmlns:p14="http://schemas.microsoft.com/office/powerpoint/2010/main" val="279189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fld id="{3D66E111-2870-4B1F-8AD1-061469310CDB}" type="slidenum">
              <a:rPr lang="en-US" altLang="en-US"/>
              <a:pPr/>
              <a:t>‹N°›</a:t>
            </a:fld>
            <a:endParaRPr lang="en-US" altLang="en-US"/>
          </a:p>
        </p:txBody>
      </p:sp>
    </p:spTree>
    <p:extLst>
      <p:ext uri="{BB962C8B-B14F-4D97-AF65-F5344CB8AC3E}">
        <p14:creationId xmlns:p14="http://schemas.microsoft.com/office/powerpoint/2010/main" val="4218232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Design">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533400"/>
            <a:ext cx="8382000" cy="762000"/>
          </a:xfrm>
        </p:spPr>
        <p:txBody>
          <a:bodyPr/>
          <a:lstStyle>
            <a:lvl1pPr>
              <a:defRPr sz="4000">
                <a:solidFill>
                  <a:schemeClr val="tx1"/>
                </a:solidFill>
              </a:defRPr>
            </a:lvl1pPr>
          </a:lstStyle>
          <a:p>
            <a:pPr lvl="0"/>
            <a:r>
              <a:rPr lang="en-US" noProof="0" smtClean="0"/>
              <a:t>Click to edit Master title style</a:t>
            </a:r>
            <a:endParaRPr lang="en-US" noProof="0" dirty="0" smtClean="0"/>
          </a:p>
        </p:txBody>
      </p:sp>
      <p:sp>
        <p:nvSpPr>
          <p:cNvPr id="3078" name="Rectangle 6"/>
          <p:cNvSpPr>
            <a:spLocks noGrp="1" noChangeArrowheads="1"/>
          </p:cNvSpPr>
          <p:nvPr>
            <p:ph type="sldNum" sz="quarter" idx="4"/>
          </p:nvPr>
        </p:nvSpPr>
        <p:spPr>
          <a:xfrm>
            <a:off x="7239000" y="6400800"/>
            <a:ext cx="1905000" cy="457200"/>
          </a:xfrm>
        </p:spPr>
        <p:txBody>
          <a:bodyPr/>
          <a:lstStyle>
            <a:lvl1pPr>
              <a:defRPr/>
            </a:lvl1pPr>
          </a:lstStyle>
          <a:p>
            <a:fld id="{E5F2C431-F0CD-4016-A6E0-8C17824DF190}" type="slidenum">
              <a:rPr lang="en-US"/>
              <a:pPr/>
              <a:t>‹N°›</a:t>
            </a:fld>
            <a:endParaRPr lang="en-US"/>
          </a:p>
        </p:txBody>
      </p:sp>
      <p:sp>
        <p:nvSpPr>
          <p:cNvPr id="5" name="Content Placeholder 2"/>
          <p:cNvSpPr>
            <a:spLocks noGrp="1"/>
          </p:cNvSpPr>
          <p:nvPr>
            <p:ph idx="1"/>
          </p:nvPr>
        </p:nvSpPr>
        <p:spPr>
          <a:xfrm>
            <a:off x="533400" y="1628800"/>
            <a:ext cx="8153400" cy="4924400"/>
          </a:xfrm>
          <a:prstGeom prst="rect">
            <a:avLst/>
          </a:prstGeom>
          <a:solidFill>
            <a:srgbClr val="F2F2F2">
              <a:alpha val="65000"/>
            </a:srgbClr>
          </a:solidFill>
        </p:spPr>
        <p:txBody>
          <a:bodyPr/>
          <a:lstStyle>
            <a:lvl1pPr>
              <a:spcBef>
                <a:spcPts val="600"/>
              </a:spcBef>
              <a:buClr>
                <a:schemeClr val="bg2">
                  <a:lumMod val="50000"/>
                </a:schemeClr>
              </a:buClr>
              <a:defRPr sz="3200"/>
            </a:lvl1pPr>
            <a:lvl2pPr marL="627063" indent="-338138">
              <a:spcBef>
                <a:spcPts val="500"/>
              </a:spcBef>
              <a:buClr>
                <a:schemeClr val="bg2">
                  <a:lumMod val="50000"/>
                </a:schemeClr>
              </a:buClr>
              <a:defRPr sz="2800"/>
            </a:lvl2pPr>
            <a:lvl3pPr marL="914400" indent="-287338">
              <a:buClr>
                <a:schemeClr val="bg2">
                  <a:lumMod val="50000"/>
                </a:schemeClr>
              </a:buClr>
              <a:buSzPct val="90000"/>
              <a:defRPr sz="2800"/>
            </a:lvl3pPr>
            <a:lvl4pPr>
              <a:buClr>
                <a:schemeClr val="bg2">
                  <a:lumMod val="50000"/>
                </a:schemeClr>
              </a:buCl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94048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efault Design">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533400"/>
            <a:ext cx="8382000" cy="762000"/>
          </a:xfrm>
        </p:spPr>
        <p:txBody>
          <a:bodyPr/>
          <a:lstStyle>
            <a:lvl1pPr>
              <a:defRPr sz="3800">
                <a:solidFill>
                  <a:schemeClr val="tx1"/>
                </a:solidFill>
              </a:defRPr>
            </a:lvl1pPr>
          </a:lstStyle>
          <a:p>
            <a:pPr lvl="0"/>
            <a:r>
              <a:rPr lang="en-US" noProof="0" smtClean="0"/>
              <a:t>Click to edit Master title style</a:t>
            </a:r>
            <a:endParaRPr lang="en-US" noProof="0" dirty="0" smtClean="0"/>
          </a:p>
        </p:txBody>
      </p:sp>
      <p:sp>
        <p:nvSpPr>
          <p:cNvPr id="3078" name="Rectangle 6"/>
          <p:cNvSpPr>
            <a:spLocks noGrp="1" noChangeArrowheads="1"/>
          </p:cNvSpPr>
          <p:nvPr>
            <p:ph type="sldNum" sz="quarter" idx="4"/>
          </p:nvPr>
        </p:nvSpPr>
        <p:spPr>
          <a:xfrm>
            <a:off x="7239000" y="6400800"/>
            <a:ext cx="1905000" cy="457200"/>
          </a:xfrm>
        </p:spPr>
        <p:txBody>
          <a:bodyPr/>
          <a:lstStyle>
            <a:lvl1pPr>
              <a:defRPr/>
            </a:lvl1pPr>
          </a:lstStyle>
          <a:p>
            <a:fld id="{E5F2C431-F0CD-4016-A6E0-8C17824DF190}" type="slidenum">
              <a:rPr lang="en-US"/>
              <a:pPr/>
              <a:t>‹N°›</a:t>
            </a:fld>
            <a:endParaRPr lang="en-US"/>
          </a:p>
        </p:txBody>
      </p:sp>
    </p:spTree>
    <p:extLst>
      <p:ext uri="{BB962C8B-B14F-4D97-AF65-F5344CB8AC3E}">
        <p14:creationId xmlns:p14="http://schemas.microsoft.com/office/powerpoint/2010/main" val="2338902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2910" y="116632"/>
            <a:ext cx="7772400" cy="936104"/>
          </a:xfrm>
        </p:spPr>
        <p:txBody>
          <a:bodyPr/>
          <a:lstStyle>
            <a:lvl1pPr algn="l">
              <a:defRPr b="1">
                <a:solidFill>
                  <a:schemeClr val="bg1"/>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685800" y="1268760"/>
            <a:ext cx="7772400" cy="482724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fld id="{046FFA20-82E3-426A-99C6-823EDEA7787C}" type="slidenum">
              <a:rPr lang="en-US" altLang="en-US"/>
              <a:pPr/>
              <a:t>‹N°›</a:t>
            </a:fld>
            <a:endParaRPr lang="en-US" altLang="en-US"/>
          </a:p>
        </p:txBody>
      </p:sp>
    </p:spTree>
    <p:extLst>
      <p:ext uri="{BB962C8B-B14F-4D97-AF65-F5344CB8AC3E}">
        <p14:creationId xmlns:p14="http://schemas.microsoft.com/office/powerpoint/2010/main" val="3484515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fld id="{1615B031-3295-496F-B7DC-DD9E73EE3989}" type="slidenum">
              <a:rPr lang="en-US" altLang="en-US"/>
              <a:pPr/>
              <a:t>‹N°›</a:t>
            </a:fld>
            <a:endParaRPr lang="en-US" altLang="en-US"/>
          </a:p>
        </p:txBody>
      </p:sp>
    </p:spTree>
    <p:extLst>
      <p:ext uri="{BB962C8B-B14F-4D97-AF65-F5344CB8AC3E}">
        <p14:creationId xmlns:p14="http://schemas.microsoft.com/office/powerpoint/2010/main" val="2580459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fld id="{C905B782-31C8-493F-9683-10C7239F19B3}" type="slidenum">
              <a:rPr lang="en-US" altLang="en-US"/>
              <a:pPr/>
              <a:t>‹N°›</a:t>
            </a:fld>
            <a:endParaRPr lang="en-US" altLang="en-US"/>
          </a:p>
        </p:txBody>
      </p:sp>
    </p:spTree>
    <p:extLst>
      <p:ext uri="{BB962C8B-B14F-4D97-AF65-F5344CB8AC3E}">
        <p14:creationId xmlns:p14="http://schemas.microsoft.com/office/powerpoint/2010/main" val="3966486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fld id="{E02FD775-9D04-4B8D-AB11-41E4CB92A9F4}" type="slidenum">
              <a:rPr lang="en-US" altLang="en-US"/>
              <a:pPr/>
              <a:t>‹N°›</a:t>
            </a:fld>
            <a:endParaRPr lang="en-US" altLang="en-US"/>
          </a:p>
        </p:txBody>
      </p:sp>
    </p:spTree>
    <p:extLst>
      <p:ext uri="{BB962C8B-B14F-4D97-AF65-F5344CB8AC3E}">
        <p14:creationId xmlns:p14="http://schemas.microsoft.com/office/powerpoint/2010/main" val="1161567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fld id="{9880A815-1469-4511-89A4-AECB463803FE}" type="slidenum">
              <a:rPr lang="en-US" altLang="en-US"/>
              <a:pPr/>
              <a:t>‹N°›</a:t>
            </a:fld>
            <a:endParaRPr lang="en-US" altLang="en-US"/>
          </a:p>
        </p:txBody>
      </p:sp>
    </p:spTree>
    <p:extLst>
      <p:ext uri="{BB962C8B-B14F-4D97-AF65-F5344CB8AC3E}">
        <p14:creationId xmlns:p14="http://schemas.microsoft.com/office/powerpoint/2010/main" val="614594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fld id="{B67C4B21-654F-47CE-94C8-3ABEEBE89903}" type="slidenum">
              <a:rPr lang="en-US" altLang="en-US"/>
              <a:pPr/>
              <a:t>‹N°›</a:t>
            </a:fld>
            <a:endParaRPr lang="en-US" altLang="en-US"/>
          </a:p>
        </p:txBody>
      </p:sp>
    </p:spTree>
    <p:extLst>
      <p:ext uri="{BB962C8B-B14F-4D97-AF65-F5344CB8AC3E}">
        <p14:creationId xmlns:p14="http://schemas.microsoft.com/office/powerpoint/2010/main" val="4130853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fld id="{AE381B98-14F4-4A08-8B20-9A99FE67D764}" type="slidenum">
              <a:rPr lang="en-US" altLang="en-US"/>
              <a:pPr/>
              <a:t>‹N°›</a:t>
            </a:fld>
            <a:endParaRPr lang="en-US" altLang="en-US"/>
          </a:p>
        </p:txBody>
      </p:sp>
    </p:spTree>
    <p:extLst>
      <p:ext uri="{BB962C8B-B14F-4D97-AF65-F5344CB8AC3E}">
        <p14:creationId xmlns:p14="http://schemas.microsoft.com/office/powerpoint/2010/main" val="2168865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fld id="{76ED1AE8-B5AC-47F2-B154-2263B2401FFD}" type="slidenum">
              <a:rPr lang="en-US" altLang="en-US"/>
              <a:pPr/>
              <a:t>‹N°›</a:t>
            </a:fld>
            <a:endParaRPr lang="en-US" altLang="en-US"/>
          </a:p>
        </p:txBody>
      </p:sp>
    </p:spTree>
    <p:extLst>
      <p:ext uri="{BB962C8B-B14F-4D97-AF65-F5344CB8AC3E}">
        <p14:creationId xmlns:p14="http://schemas.microsoft.com/office/powerpoint/2010/main" val="1669838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ChrisG5:Users:christopher:Documents:Chris%20JOBS:1%20|%20IN%20PROGRESS:PA8037_JMSB%20Identity:%20FINAL%20DESIGN:NEW-JMSB-Powerpoint:NEW-JMSB-Powerpoint-2.jp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3" descr="ChrisG5:Users:christopher:Documents:Chris JOBS:1 | IN PROGRESS:PA8037_JMSB Identity: FINAL DESIGN:NEW-JMSB-Powerpoint:NEW-JMSB-Powerpoint-2.jpg"/>
          <p:cNvPicPr>
            <a:picLocks noChangeAspect="1" noChangeArrowheads="1"/>
          </p:cNvPicPr>
          <p:nvPr/>
        </p:nvPicPr>
        <p:blipFill>
          <a:blip r:embed="rId15" r:link="rId16">
            <a:extLst>
              <a:ext uri="{28A0092B-C50C-407E-A947-70E740481C1C}">
                <a14:useLocalDpi xmlns:a14="http://schemas.microsoft.com/office/drawing/2010/main"/>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85800" y="3048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5"/>
          <p:cNvSpPr>
            <a:spLocks noGrp="1" noChangeArrowheads="1"/>
          </p:cNvSpPr>
          <p:nvPr>
            <p:ph type="ftr" sz="quarter" idx="3"/>
          </p:nvPr>
        </p:nvSpPr>
        <p:spPr bwMode="auto">
          <a:xfrm>
            <a:off x="1447800" y="6248400"/>
            <a:ext cx="3962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mn-ea"/>
              </a:defRPr>
            </a:lvl1pPr>
          </a:lstStyle>
          <a:p>
            <a:pPr>
              <a:defRPr/>
            </a:pPr>
            <a:endParaRPr lang="en-US"/>
          </a:p>
        </p:txBody>
      </p:sp>
      <p:sp>
        <p:nvSpPr>
          <p:cNvPr id="1030" name="Rectangle 6"/>
          <p:cNvSpPr>
            <a:spLocks noGrp="1" noChangeArrowheads="1"/>
          </p:cNvSpPr>
          <p:nvPr>
            <p:ph type="sldNum" sz="quarter" idx="4"/>
          </p:nvPr>
        </p:nvSpPr>
        <p:spPr bwMode="auto">
          <a:xfrm>
            <a:off x="685800" y="6248400"/>
            <a:ext cx="685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fld id="{03A92961-D7D9-47C8-8BD5-96C70FCFB14C}" type="slidenum">
              <a:rPr lang="en-US" altLang="en-US"/>
              <a:pPr/>
              <a:t>‹N°›</a:t>
            </a:fld>
            <a:endParaRPr lang="en-US" altLang="en-US"/>
          </a:p>
        </p:txBody>
      </p:sp>
    </p:spTree>
  </p:cSld>
  <p:clrMap bg1="lt1" tx1="dk1" bg2="lt2" tx2="dk2" accent1="accent1" accent2="accent2" accent3="accent3" accent4="accent4" accent5="accent5" accent6="accent6" hlink="hlink" folHlink="folHlink"/>
  <p:sldLayoutIdLst>
    <p:sldLayoutId id="2147483722"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3" r:id="rId12"/>
    <p:sldLayoutId id="2147483724" r:id="rId13"/>
  </p:sldLayoutIdLst>
  <p:hf hdr="0" ftr="0" dt="0"/>
  <p:txStyles>
    <p:titleStyle>
      <a:lvl1pPr algn="l" rtl="0" fontAlgn="base">
        <a:spcBef>
          <a:spcPct val="0"/>
        </a:spcBef>
        <a:spcAft>
          <a:spcPct val="0"/>
        </a:spcAft>
        <a:defRPr sz="3200">
          <a:solidFill>
            <a:schemeClr val="bg1"/>
          </a:solidFill>
          <a:latin typeface="+mj-lt"/>
          <a:ea typeface="+mj-ea"/>
          <a:cs typeface="+mj-cs"/>
        </a:defRPr>
      </a:lvl1pPr>
      <a:lvl2pPr algn="l" rtl="0" fontAlgn="base">
        <a:spcBef>
          <a:spcPct val="0"/>
        </a:spcBef>
        <a:spcAft>
          <a:spcPct val="0"/>
        </a:spcAft>
        <a:defRPr sz="3200">
          <a:solidFill>
            <a:schemeClr val="bg1"/>
          </a:solidFill>
          <a:latin typeface="Gill Sans MT Pro Bold" pitchFamily="48" charset="0"/>
          <a:ea typeface="ＭＳ Ｐゴシック" pitchFamily="48" charset="-128"/>
        </a:defRPr>
      </a:lvl2pPr>
      <a:lvl3pPr algn="l" rtl="0" fontAlgn="base">
        <a:spcBef>
          <a:spcPct val="0"/>
        </a:spcBef>
        <a:spcAft>
          <a:spcPct val="0"/>
        </a:spcAft>
        <a:defRPr sz="3200">
          <a:solidFill>
            <a:schemeClr val="bg1"/>
          </a:solidFill>
          <a:latin typeface="Gill Sans MT Pro Bold" pitchFamily="48" charset="0"/>
          <a:ea typeface="ＭＳ Ｐゴシック" pitchFamily="48" charset="-128"/>
        </a:defRPr>
      </a:lvl3pPr>
      <a:lvl4pPr algn="l" rtl="0" fontAlgn="base">
        <a:spcBef>
          <a:spcPct val="0"/>
        </a:spcBef>
        <a:spcAft>
          <a:spcPct val="0"/>
        </a:spcAft>
        <a:defRPr sz="3200">
          <a:solidFill>
            <a:schemeClr val="bg1"/>
          </a:solidFill>
          <a:latin typeface="Gill Sans MT Pro Bold" pitchFamily="48" charset="0"/>
          <a:ea typeface="ＭＳ Ｐゴシック" pitchFamily="48" charset="-128"/>
        </a:defRPr>
      </a:lvl4pPr>
      <a:lvl5pPr algn="l" rtl="0" fontAlgn="base">
        <a:spcBef>
          <a:spcPct val="0"/>
        </a:spcBef>
        <a:spcAft>
          <a:spcPct val="0"/>
        </a:spcAft>
        <a:defRPr sz="3200">
          <a:solidFill>
            <a:schemeClr val="bg1"/>
          </a:solidFill>
          <a:latin typeface="Gill Sans MT Pro Bold" pitchFamily="48" charset="0"/>
          <a:ea typeface="ＭＳ Ｐゴシック" pitchFamily="48" charset="-128"/>
        </a:defRPr>
      </a:lvl5pPr>
      <a:lvl6pPr marL="457200" algn="l" rtl="0" eaLnBrk="1" fontAlgn="base" hangingPunct="1">
        <a:spcBef>
          <a:spcPct val="0"/>
        </a:spcBef>
        <a:spcAft>
          <a:spcPct val="0"/>
        </a:spcAft>
        <a:defRPr sz="3200">
          <a:solidFill>
            <a:schemeClr val="tx2"/>
          </a:solidFill>
          <a:latin typeface="Gill Sans MT Pro Bold" pitchFamily="48" charset="0"/>
          <a:ea typeface="ＭＳ Ｐゴシック" pitchFamily="48" charset="-128"/>
        </a:defRPr>
      </a:lvl6pPr>
      <a:lvl7pPr marL="914400" algn="l" rtl="0" eaLnBrk="1" fontAlgn="base" hangingPunct="1">
        <a:spcBef>
          <a:spcPct val="0"/>
        </a:spcBef>
        <a:spcAft>
          <a:spcPct val="0"/>
        </a:spcAft>
        <a:defRPr sz="3200">
          <a:solidFill>
            <a:schemeClr val="tx2"/>
          </a:solidFill>
          <a:latin typeface="Gill Sans MT Pro Bold" pitchFamily="48" charset="0"/>
          <a:ea typeface="ＭＳ Ｐゴシック" pitchFamily="48" charset="-128"/>
        </a:defRPr>
      </a:lvl7pPr>
      <a:lvl8pPr marL="1371600" algn="l" rtl="0" eaLnBrk="1" fontAlgn="base" hangingPunct="1">
        <a:spcBef>
          <a:spcPct val="0"/>
        </a:spcBef>
        <a:spcAft>
          <a:spcPct val="0"/>
        </a:spcAft>
        <a:defRPr sz="3200">
          <a:solidFill>
            <a:schemeClr val="tx2"/>
          </a:solidFill>
          <a:latin typeface="Gill Sans MT Pro Bold" pitchFamily="48" charset="0"/>
          <a:ea typeface="ＭＳ Ｐゴシック" pitchFamily="48" charset="-128"/>
        </a:defRPr>
      </a:lvl8pPr>
      <a:lvl9pPr marL="1828800" algn="l" rtl="0" eaLnBrk="1" fontAlgn="base" hangingPunct="1">
        <a:spcBef>
          <a:spcPct val="0"/>
        </a:spcBef>
        <a:spcAft>
          <a:spcPct val="0"/>
        </a:spcAft>
        <a:defRPr sz="3200">
          <a:solidFill>
            <a:schemeClr val="tx2"/>
          </a:solidFill>
          <a:latin typeface="Gill Sans MT Pro Bold" pitchFamily="48" charset="0"/>
          <a:ea typeface="ＭＳ Ｐゴシック" pitchFamily="48" charset="-128"/>
        </a:defRPr>
      </a:lvl9pPr>
    </p:titleStyle>
    <p:bodyStyle>
      <a:lvl1pPr marL="342900" indent="-342900" algn="l" rtl="0" fontAlgn="base">
        <a:spcBef>
          <a:spcPct val="20000"/>
        </a:spcBef>
        <a:spcAft>
          <a:spcPct val="0"/>
        </a:spcAft>
        <a:buChar char="•"/>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ea typeface="+mn-ea"/>
        </a:defRPr>
      </a:lvl2pPr>
      <a:lvl3pPr marL="1143000" indent="-228600" algn="l" rtl="0" fontAlgn="base">
        <a:spcBef>
          <a:spcPct val="20000"/>
        </a:spcBef>
        <a:spcAft>
          <a:spcPct val="0"/>
        </a:spcAft>
        <a:buChar char="•"/>
        <a:defRPr sz="2400">
          <a:solidFill>
            <a:schemeClr val="bg1"/>
          </a:solidFill>
          <a:latin typeface="+mn-lt"/>
          <a:ea typeface="+mn-ea"/>
        </a:defRPr>
      </a:lvl3pPr>
      <a:lvl4pPr marL="1600200" indent="-228600" algn="l" rtl="0" fontAlgn="base">
        <a:spcBef>
          <a:spcPct val="20000"/>
        </a:spcBef>
        <a:spcAft>
          <a:spcPct val="0"/>
        </a:spcAft>
        <a:buChar char="–"/>
        <a:defRPr sz="2000">
          <a:solidFill>
            <a:schemeClr val="bg1"/>
          </a:solidFill>
          <a:latin typeface="+mn-lt"/>
          <a:ea typeface="+mn-ea"/>
        </a:defRPr>
      </a:lvl4pPr>
      <a:lvl5pPr marL="2057400" indent="-228600" algn="l" rtl="0" fontAlgn="base">
        <a:spcBef>
          <a:spcPct val="20000"/>
        </a:spcBef>
        <a:spcAft>
          <a:spcPct val="0"/>
        </a:spcAft>
        <a:buChar char="»"/>
        <a:defRPr sz="2000">
          <a:solidFill>
            <a:schemeClr val="bg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camunda.org/bpmn/reference/"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hyperlink" Target="https://www.youtube.com/watch?v=rBSXL930Ac8" TargetMode="External"/><Relationship Id="rId7" Type="http://schemas.openxmlformats.org/officeDocument/2006/relationships/image" Target="../media/image17.png"/><Relationship Id="rId2" Type="http://schemas.openxmlformats.org/officeDocument/2006/relationships/hyperlink" Target="http://www.microsoft.com/en-us/evalcenter/evaluate-visio-professional-2013" TargetMode="Externa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www.gliffy.com/" TargetMode="External"/><Relationship Id="rId4" Type="http://schemas.openxmlformats.org/officeDocument/2006/relationships/hyperlink" Target="https://www.lucidchart.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en.wikipedia.org/wiki/Business_Process_Model_and_Notatio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youtu.be/sscOXEHVE6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hyperlink" Target="http://camunda.org/bpmn/referenc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en.wikipedia.org/wiki/Business_Process_Model_and_Notation"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47700" y="2060575"/>
            <a:ext cx="7848600" cy="2362200"/>
          </a:xfrm>
        </p:spPr>
        <p:txBody>
          <a:bodyPr/>
          <a:lstStyle/>
          <a:p>
            <a:r>
              <a:rPr lang="en-CA" altLang="en-US" noProof="0" dirty="0" smtClean="0"/>
              <a:t>COMM 226</a:t>
            </a:r>
            <a:br>
              <a:rPr lang="en-CA" altLang="en-US" noProof="0" dirty="0" smtClean="0"/>
            </a:br>
            <a:r>
              <a:rPr lang="en-CA" altLang="en-US" noProof="0" dirty="0" smtClean="0"/>
              <a:t/>
            </a:r>
            <a:br>
              <a:rPr lang="en-CA" altLang="en-US" noProof="0" dirty="0" smtClean="0"/>
            </a:br>
            <a:r>
              <a:rPr lang="en-CA" altLang="en-US" noProof="0" dirty="0" smtClean="0"/>
              <a:t>Modeling business processes with</a:t>
            </a:r>
            <a:br>
              <a:rPr lang="en-CA" altLang="en-US" noProof="0" dirty="0" smtClean="0"/>
            </a:br>
            <a:r>
              <a:rPr lang="en-CA" altLang="en-US" noProof="0" dirty="0" smtClean="0"/>
              <a:t>Business Process Model and Notation (BPMN)</a:t>
            </a:r>
          </a:p>
        </p:txBody>
      </p:sp>
      <p:sp>
        <p:nvSpPr>
          <p:cNvPr id="3075" name="Rectangle 3"/>
          <p:cNvSpPr>
            <a:spLocks noGrp="1" noChangeArrowheads="1"/>
          </p:cNvSpPr>
          <p:nvPr>
            <p:ph type="subTitle" idx="1"/>
          </p:nvPr>
        </p:nvSpPr>
        <p:spPr>
          <a:xfrm>
            <a:off x="533400" y="4714875"/>
            <a:ext cx="8077200" cy="1219200"/>
          </a:xfrm>
        </p:spPr>
        <p:txBody>
          <a:bodyPr/>
          <a:lstStyle/>
          <a:p>
            <a:r>
              <a:rPr lang="en-CA" altLang="en-US" sz="2400" b="1" noProof="0" dirty="0" smtClean="0"/>
              <a:t>Chitu Okoli</a:t>
            </a:r>
          </a:p>
          <a:p>
            <a:r>
              <a:rPr lang="en-CA" altLang="en-US" sz="1800" noProof="0" dirty="0" smtClean="0"/>
              <a:t>Associate Professor in Business Technology Management</a:t>
            </a:r>
          </a:p>
          <a:p>
            <a:r>
              <a:rPr lang="en-CA" altLang="en-US" sz="1800" noProof="0" dirty="0" smtClean="0"/>
              <a:t>John Molson School of Business, Concordia University, Montréal</a:t>
            </a:r>
          </a:p>
        </p:txBody>
      </p:sp>
      <p:sp>
        <p:nvSpPr>
          <p:cNvPr id="3076" name="Rectangle 6"/>
          <p:cNvSpPr>
            <a:spLocks noGrp="1" noChangeArrowheads="1"/>
          </p:cNvSpPr>
          <p:nvPr>
            <p:ph type="sldNum" sz="quarter" idx="4294967295"/>
          </p:nvPr>
        </p:nvSpPr>
        <p:spPr>
          <a:xfrm>
            <a:off x="7010400" y="62865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EAD4DC9C-1E42-4B02-A23E-723E375502FE}" type="slidenum">
              <a:rPr lang="en-US" altLang="en-US"/>
              <a:pPr eaLnBrk="1" hangingPunct="1"/>
              <a:t>1</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249" y="116632"/>
            <a:ext cx="8225061" cy="576064"/>
          </a:xfrm>
        </p:spPr>
        <p:txBody>
          <a:bodyPr/>
          <a:lstStyle/>
          <a:p>
            <a:r>
              <a:rPr lang="en-CA" dirty="0" smtClean="0"/>
              <a:t>Modeling with multiple pools</a:t>
            </a:r>
            <a:endParaRPr lang="fr-CA" dirty="0"/>
          </a:p>
        </p:txBody>
      </p:sp>
      <p:sp>
        <p:nvSpPr>
          <p:cNvPr id="3" name="Espace réservé du contenu 2"/>
          <p:cNvSpPr>
            <a:spLocks noGrp="1"/>
          </p:cNvSpPr>
          <p:nvPr>
            <p:ph idx="1"/>
          </p:nvPr>
        </p:nvSpPr>
        <p:spPr>
          <a:xfrm>
            <a:off x="190249" y="692696"/>
            <a:ext cx="5317855" cy="5371492"/>
          </a:xfrm>
        </p:spPr>
        <p:txBody>
          <a:bodyPr/>
          <a:lstStyle/>
          <a:p>
            <a:r>
              <a:rPr lang="en-CA" dirty="0" smtClean="0"/>
              <a:t>A </a:t>
            </a:r>
            <a:r>
              <a:rPr lang="en-CA" b="1" dirty="0" smtClean="0"/>
              <a:t>pool</a:t>
            </a:r>
            <a:r>
              <a:rPr lang="en-CA" dirty="0" smtClean="0"/>
              <a:t> represents </a:t>
            </a:r>
            <a:r>
              <a:rPr lang="en-CA" b="1" dirty="0" smtClean="0"/>
              <a:t>an independent organization</a:t>
            </a:r>
          </a:p>
          <a:p>
            <a:r>
              <a:rPr lang="en-CA" dirty="0" smtClean="0"/>
              <a:t>A </a:t>
            </a:r>
            <a:r>
              <a:rPr lang="en-CA" b="1" dirty="0" smtClean="0"/>
              <a:t>lane</a:t>
            </a:r>
            <a:r>
              <a:rPr lang="en-CA" dirty="0" smtClean="0"/>
              <a:t> within a pool is an </a:t>
            </a:r>
            <a:r>
              <a:rPr lang="en-CA" b="1" dirty="0" smtClean="0"/>
              <a:t>individual actor or role</a:t>
            </a:r>
            <a:r>
              <a:rPr lang="en-CA" dirty="0" smtClean="0"/>
              <a:t> (either a person or an information system) within an organization</a:t>
            </a:r>
          </a:p>
        </p:txBody>
      </p:sp>
      <p:sp>
        <p:nvSpPr>
          <p:cNvPr id="4" name="Espace réservé du numéro de diapositive 3"/>
          <p:cNvSpPr>
            <a:spLocks noGrp="1"/>
          </p:cNvSpPr>
          <p:nvPr>
            <p:ph type="sldNum" sz="quarter" idx="11"/>
          </p:nvPr>
        </p:nvSpPr>
        <p:spPr/>
        <p:txBody>
          <a:bodyPr/>
          <a:lstStyle/>
          <a:p>
            <a:fld id="{046FFA20-82E3-426A-99C6-823EDEA7787C}" type="slidenum">
              <a:rPr lang="en-US" altLang="en-US" smtClean="0"/>
              <a:pPr/>
              <a:t>10</a:t>
            </a:fld>
            <a:endParaRPr lang="en-US" altLang="en-US"/>
          </a:p>
        </p:txBody>
      </p:sp>
      <p:pic>
        <p:nvPicPr>
          <p:cNvPr id="5" name="Image 4"/>
          <p:cNvPicPr>
            <a:picLocks noChangeAspect="1"/>
          </p:cNvPicPr>
          <p:nvPr/>
        </p:nvPicPr>
        <p:blipFill>
          <a:blip r:embed="rId2"/>
          <a:stretch>
            <a:fillRect/>
          </a:stretch>
        </p:blipFill>
        <p:spPr>
          <a:xfrm>
            <a:off x="5724128" y="764704"/>
            <a:ext cx="3228989" cy="5112567"/>
          </a:xfrm>
          <a:prstGeom prst="rect">
            <a:avLst/>
          </a:prstGeom>
        </p:spPr>
      </p:pic>
    </p:spTree>
    <p:extLst>
      <p:ext uri="{BB962C8B-B14F-4D97-AF65-F5344CB8AC3E}">
        <p14:creationId xmlns:p14="http://schemas.microsoft.com/office/powerpoint/2010/main" val="20239699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2910" y="116632"/>
            <a:ext cx="7772400" cy="567680"/>
          </a:xfrm>
        </p:spPr>
        <p:txBody>
          <a:bodyPr/>
          <a:lstStyle/>
          <a:p>
            <a:r>
              <a:rPr lang="en-CA" dirty="0"/>
              <a:t>Modeling with multiple pools</a:t>
            </a:r>
            <a:endParaRPr lang="fr-CA" dirty="0"/>
          </a:p>
        </p:txBody>
      </p:sp>
      <p:sp>
        <p:nvSpPr>
          <p:cNvPr id="3" name="Espace réservé du contenu 2"/>
          <p:cNvSpPr>
            <a:spLocks noGrp="1"/>
          </p:cNvSpPr>
          <p:nvPr>
            <p:ph idx="1"/>
          </p:nvPr>
        </p:nvSpPr>
        <p:spPr>
          <a:xfrm>
            <a:off x="107504" y="764704"/>
            <a:ext cx="2448272" cy="5331296"/>
          </a:xfrm>
        </p:spPr>
        <p:txBody>
          <a:bodyPr/>
          <a:lstStyle/>
          <a:p>
            <a:r>
              <a:rPr lang="en-CA" sz="2000" dirty="0"/>
              <a:t>Each pool gets </a:t>
            </a:r>
            <a:r>
              <a:rPr lang="en-CA" sz="2000" b="1" dirty="0"/>
              <a:t>its own complete process</a:t>
            </a:r>
          </a:p>
          <a:p>
            <a:r>
              <a:rPr lang="en-CA" sz="2000" dirty="0"/>
              <a:t>Every white-box (non-collapsed) pool must have </a:t>
            </a:r>
            <a:r>
              <a:rPr lang="en-CA" sz="2000" b="1" dirty="0"/>
              <a:t>its own start and end events</a:t>
            </a:r>
          </a:p>
          <a:p>
            <a:r>
              <a:rPr lang="en-CA" sz="2000" b="1" dirty="0"/>
              <a:t>Sequence flows only occur within pools</a:t>
            </a:r>
            <a:r>
              <a:rPr lang="en-CA" sz="2000" dirty="0"/>
              <a:t>, never from one pool to another</a:t>
            </a:r>
          </a:p>
          <a:p>
            <a:r>
              <a:rPr lang="en-CA" sz="2000" dirty="0"/>
              <a:t>Only message flows can be used from one pool to another</a:t>
            </a:r>
            <a:endParaRPr lang="fr-CA" sz="2000" dirty="0"/>
          </a:p>
          <a:p>
            <a:endParaRPr lang="fr-CA" sz="2000" dirty="0"/>
          </a:p>
        </p:txBody>
      </p:sp>
      <p:pic>
        <p:nvPicPr>
          <p:cNvPr id="6" name="Imag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60158" y="645427"/>
            <a:ext cx="6483842" cy="3185343"/>
          </a:xfrm>
          <a:prstGeom prst="rect">
            <a:avLst/>
          </a:prstGeom>
        </p:spPr>
      </p:pic>
      <p:pic>
        <p:nvPicPr>
          <p:cNvPr id="7" name="Imag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44988" y="4554907"/>
            <a:ext cx="6493941" cy="2287069"/>
          </a:xfrm>
          <a:prstGeom prst="rect">
            <a:avLst/>
          </a:prstGeom>
        </p:spPr>
      </p:pic>
      <p:sp>
        <p:nvSpPr>
          <p:cNvPr id="8" name="ZoneTexte 7"/>
          <p:cNvSpPr txBox="1"/>
          <p:nvPr/>
        </p:nvSpPr>
        <p:spPr>
          <a:xfrm>
            <a:off x="6948264" y="4008172"/>
            <a:ext cx="2044149" cy="369332"/>
          </a:xfrm>
          <a:prstGeom prst="rect">
            <a:avLst/>
          </a:prstGeom>
          <a:noFill/>
        </p:spPr>
        <p:txBody>
          <a:bodyPr wrap="none" rtlCol="0">
            <a:spAutoFit/>
          </a:bodyPr>
          <a:lstStyle/>
          <a:p>
            <a:r>
              <a:rPr lang="en-CA" dirty="0" smtClean="0"/>
              <a:t>Source: </a:t>
            </a:r>
            <a:r>
              <a:rPr lang="en-CA" dirty="0" err="1" smtClean="0">
                <a:hlinkClick r:id="rId4"/>
              </a:rPr>
              <a:t>Camunda</a:t>
            </a:r>
            <a:endParaRPr lang="fr-CA" dirty="0"/>
          </a:p>
        </p:txBody>
      </p:sp>
    </p:spTree>
    <p:extLst>
      <p:ext uri="{BB962C8B-B14F-4D97-AF65-F5344CB8AC3E}">
        <p14:creationId xmlns:p14="http://schemas.microsoft.com/office/powerpoint/2010/main" val="2221615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Drawing BPMN diagrams</a:t>
            </a:r>
            <a:endParaRPr lang="fr-CA" dirty="0"/>
          </a:p>
        </p:txBody>
      </p:sp>
      <p:sp>
        <p:nvSpPr>
          <p:cNvPr id="3" name="Espace réservé du contenu 2"/>
          <p:cNvSpPr>
            <a:spLocks noGrp="1"/>
          </p:cNvSpPr>
          <p:nvPr>
            <p:ph idx="1"/>
          </p:nvPr>
        </p:nvSpPr>
        <p:spPr/>
        <p:txBody>
          <a:bodyPr/>
          <a:lstStyle/>
          <a:p>
            <a:r>
              <a:rPr lang="en-CA" dirty="0" smtClean="0"/>
              <a:t>Microsoft Visio (Windows only)</a:t>
            </a:r>
          </a:p>
          <a:p>
            <a:pPr lvl="1"/>
            <a:r>
              <a:rPr lang="en-CA" dirty="0" smtClean="0">
                <a:hlinkClick r:id="rId2"/>
              </a:rPr>
              <a:t>60-day free trial</a:t>
            </a:r>
            <a:endParaRPr lang="en-CA" dirty="0" smtClean="0"/>
          </a:p>
          <a:p>
            <a:pPr lvl="1"/>
            <a:r>
              <a:rPr lang="en-CA" dirty="0" smtClean="0"/>
              <a:t>Available in SCBTM lab (MB 12.314)</a:t>
            </a:r>
          </a:p>
          <a:p>
            <a:pPr lvl="1"/>
            <a:r>
              <a:rPr lang="en-CA" dirty="0" smtClean="0">
                <a:hlinkClick r:id="rId3"/>
              </a:rPr>
              <a:t>Video tutorial for COMM 226</a:t>
            </a:r>
            <a:endParaRPr lang="en-CA" dirty="0" smtClean="0"/>
          </a:p>
          <a:p>
            <a:r>
              <a:rPr lang="en-CA" dirty="0" smtClean="0"/>
              <a:t>Free online diagramming tools (any operating system)</a:t>
            </a:r>
          </a:p>
          <a:p>
            <a:pPr lvl="1"/>
            <a:r>
              <a:rPr lang="en-CA" dirty="0" err="1" smtClean="0">
                <a:hlinkClick r:id="rId4"/>
              </a:rPr>
              <a:t>Lucidchart</a:t>
            </a:r>
            <a:endParaRPr lang="en-CA" dirty="0" smtClean="0"/>
          </a:p>
          <a:p>
            <a:pPr lvl="1"/>
            <a:r>
              <a:rPr lang="en-CA" dirty="0" err="1" smtClean="0">
                <a:hlinkClick r:id="rId5"/>
              </a:rPr>
              <a:t>Gliffy</a:t>
            </a:r>
            <a:endParaRPr lang="fr-CA" dirty="0"/>
          </a:p>
        </p:txBody>
      </p:sp>
      <p:sp>
        <p:nvSpPr>
          <p:cNvPr id="4" name="Espace réservé du numéro de diapositive 3"/>
          <p:cNvSpPr>
            <a:spLocks noGrp="1"/>
          </p:cNvSpPr>
          <p:nvPr>
            <p:ph type="sldNum" sz="quarter" idx="11"/>
          </p:nvPr>
        </p:nvSpPr>
        <p:spPr/>
        <p:txBody>
          <a:bodyPr/>
          <a:lstStyle/>
          <a:p>
            <a:fld id="{046FFA20-82E3-426A-99C6-823EDEA7787C}" type="slidenum">
              <a:rPr lang="en-US" altLang="en-US" smtClean="0"/>
              <a:pPr/>
              <a:t>12</a:t>
            </a:fld>
            <a:endParaRPr lang="en-US" altLang="en-US"/>
          </a:p>
        </p:txBody>
      </p:sp>
      <p:pic>
        <p:nvPicPr>
          <p:cNvPr id="1026" name="Picture 2" descr="http://screenshots.fr.sftcdn.net/fr/scrn/69661000/69661532/microsoft-visio-2013-01-100x100.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236296" y="1412776"/>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mydevelopedworld.files.wordpress.com/2012/06/span3.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275856" y="3925440"/>
            <a:ext cx="537183" cy="53718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www.gliffy.com/products/online/api/apidocs/php/logo_index.gif"/>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792071" y="4725144"/>
            <a:ext cx="1085752" cy="404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2474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accent5">
                    <a:lumMod val="10000"/>
                  </a:schemeClr>
                </a:solidFill>
              </a:rPr>
              <a:t>An example of BPMN in Visio</a:t>
            </a:r>
            <a:endParaRPr lang="en-CA" dirty="0"/>
          </a:p>
        </p:txBody>
      </p:sp>
      <p:pic>
        <p:nvPicPr>
          <p:cNvPr id="4" name="Picture 8" descr="http://www.adonis-community.com/fileadmin/media/Visio_converter/Visio-BPMN-Example.png"/>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434903" y="1412776"/>
            <a:ext cx="8478209"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4035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7564" y="177665"/>
            <a:ext cx="7772400" cy="720080"/>
          </a:xfrm>
        </p:spPr>
        <p:txBody>
          <a:bodyPr/>
          <a:lstStyle/>
          <a:p>
            <a:pPr algn="ctr"/>
            <a:r>
              <a:rPr lang="en-CA" sz="2000" dirty="0"/>
              <a:t>Collaboration Exercise </a:t>
            </a:r>
            <a:r>
              <a:rPr lang="en-CA" sz="2000" dirty="0" smtClean="0"/>
              <a:t>5:</a:t>
            </a:r>
            <a:br>
              <a:rPr lang="en-CA" sz="2000" dirty="0" smtClean="0"/>
            </a:br>
            <a:r>
              <a:rPr lang="en-CA" dirty="0" smtClean="0"/>
              <a:t>Building project permit process</a:t>
            </a:r>
            <a:endParaRPr lang="fr-CA" dirty="0"/>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755576" y="1628800"/>
            <a:ext cx="3528392" cy="5133087"/>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91980" y="1659272"/>
            <a:ext cx="3627286" cy="4638340"/>
          </a:xfrm>
          <a:prstGeom prst="rect">
            <a:avLst/>
          </a:prstGeom>
        </p:spPr>
      </p:pic>
      <p:sp>
        <p:nvSpPr>
          <p:cNvPr id="7" name="ZoneTexte 6"/>
          <p:cNvSpPr txBox="1"/>
          <p:nvPr/>
        </p:nvSpPr>
        <p:spPr>
          <a:xfrm>
            <a:off x="1523313" y="1150614"/>
            <a:ext cx="2112501" cy="369332"/>
          </a:xfrm>
          <a:prstGeom prst="rect">
            <a:avLst/>
          </a:prstGeom>
          <a:noFill/>
        </p:spPr>
        <p:txBody>
          <a:bodyPr wrap="none" rtlCol="0">
            <a:spAutoFit/>
          </a:bodyPr>
          <a:lstStyle/>
          <a:p>
            <a:r>
              <a:rPr lang="en-CA" b="1" dirty="0" smtClean="0"/>
              <a:t>Figure 5-21: As-is</a:t>
            </a:r>
            <a:endParaRPr lang="fr-CA" b="1" dirty="0"/>
          </a:p>
        </p:txBody>
      </p:sp>
      <p:sp>
        <p:nvSpPr>
          <p:cNvPr id="8" name="ZoneTexte 7"/>
          <p:cNvSpPr txBox="1"/>
          <p:nvPr/>
        </p:nvSpPr>
        <p:spPr>
          <a:xfrm>
            <a:off x="4824028" y="1153963"/>
            <a:ext cx="2877711" cy="369332"/>
          </a:xfrm>
          <a:prstGeom prst="rect">
            <a:avLst/>
          </a:prstGeom>
          <a:noFill/>
        </p:spPr>
        <p:txBody>
          <a:bodyPr wrap="none" rtlCol="0">
            <a:spAutoFit/>
          </a:bodyPr>
          <a:lstStyle/>
          <a:p>
            <a:r>
              <a:rPr lang="en-CA" b="1" dirty="0" smtClean="0"/>
              <a:t>Figure 5-22: Ought-to-be</a:t>
            </a:r>
            <a:endParaRPr lang="fr-CA" b="1" dirty="0"/>
          </a:p>
        </p:txBody>
      </p:sp>
    </p:spTree>
    <p:extLst>
      <p:ext uri="{BB962C8B-B14F-4D97-AF65-F5344CB8AC3E}">
        <p14:creationId xmlns:p14="http://schemas.microsoft.com/office/powerpoint/2010/main" val="29827902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16633"/>
            <a:ext cx="8496944" cy="504056"/>
          </a:xfrm>
        </p:spPr>
        <p:txBody>
          <a:bodyPr/>
          <a:lstStyle/>
          <a:p>
            <a:pPr algn="ctr"/>
            <a:r>
              <a:rPr lang="en-CA" dirty="0"/>
              <a:t>BPMN </a:t>
            </a:r>
            <a:r>
              <a:rPr lang="en-CA" dirty="0" smtClean="0"/>
              <a:t>exercise</a:t>
            </a:r>
            <a:endParaRPr lang="fr-CA" dirty="0"/>
          </a:p>
        </p:txBody>
      </p:sp>
      <p:pic>
        <p:nvPicPr>
          <p:cNvPr id="5" name="Imag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355976" y="735383"/>
            <a:ext cx="4788024" cy="6122617"/>
          </a:xfrm>
          <a:prstGeom prst="rect">
            <a:avLst/>
          </a:prstGeom>
        </p:spPr>
      </p:pic>
      <p:sp>
        <p:nvSpPr>
          <p:cNvPr id="3" name="Espace réservé du contenu 2"/>
          <p:cNvSpPr>
            <a:spLocks noGrp="1"/>
          </p:cNvSpPr>
          <p:nvPr>
            <p:ph idx="1"/>
          </p:nvPr>
        </p:nvSpPr>
        <p:spPr>
          <a:xfrm>
            <a:off x="-6440" y="620689"/>
            <a:ext cx="4650448" cy="4113076"/>
          </a:xfrm>
        </p:spPr>
        <p:txBody>
          <a:bodyPr/>
          <a:lstStyle/>
          <a:p>
            <a:pPr marL="182563" indent="-182563"/>
            <a:r>
              <a:rPr lang="en-CA" sz="1800" dirty="0" smtClean="0"/>
              <a:t>Based on </a:t>
            </a:r>
            <a:r>
              <a:rPr lang="en-CA" sz="1800" b="1" dirty="0" smtClean="0"/>
              <a:t>Collaboration Exercise</a:t>
            </a:r>
            <a:r>
              <a:rPr lang="fr-CA" sz="1800" dirty="0"/>
              <a:t> </a:t>
            </a:r>
            <a:r>
              <a:rPr lang="en-CA" sz="1800" b="1" dirty="0" smtClean="0"/>
              <a:t>5</a:t>
            </a:r>
            <a:r>
              <a:rPr lang="en-CA" sz="1800" dirty="0" smtClean="0"/>
              <a:t> </a:t>
            </a:r>
            <a:r>
              <a:rPr lang="en-CA" sz="1800" dirty="0"/>
              <a:t>in </a:t>
            </a:r>
            <a:r>
              <a:rPr lang="en-CA" sz="1800" dirty="0" smtClean="0"/>
              <a:t>PSI </a:t>
            </a:r>
            <a:r>
              <a:rPr lang="en-CA" sz="1800" dirty="0"/>
              <a:t>pp. </a:t>
            </a:r>
            <a:r>
              <a:rPr lang="en-CA" sz="1800" dirty="0" smtClean="0"/>
              <a:t>149-151, in groups of 3-4 students,</a:t>
            </a:r>
            <a:r>
              <a:rPr lang="en-CA" sz="1800" b="1" dirty="0" smtClean="0"/>
              <a:t> draw the BPMN for Figure 5</a:t>
            </a:r>
            <a:r>
              <a:rPr lang="fr-CA" sz="1800" dirty="0"/>
              <a:t>‑</a:t>
            </a:r>
            <a:r>
              <a:rPr lang="en-CA" sz="1800" b="1" dirty="0" smtClean="0"/>
              <a:t>22 only: </a:t>
            </a:r>
            <a:r>
              <a:rPr lang="en-CA" sz="1800" dirty="0"/>
              <a:t>The permit office made three copies of the permit and distributed one to each department. The departments reviewed the permits in parallel; a clerk would analyze the results and, if there were no rejections, approve the permit.</a:t>
            </a:r>
            <a:endParaRPr lang="en-CA" sz="1800" b="1" dirty="0" smtClean="0"/>
          </a:p>
          <a:p>
            <a:pPr marL="182563" indent="-182563"/>
            <a:r>
              <a:rPr lang="en-CA" sz="1800" b="1" dirty="0" smtClean="0"/>
              <a:t>Draw it on a blank sheet of paper, write all your names and student IDs, then submit it.</a:t>
            </a:r>
            <a:r>
              <a:rPr lang="en-CA" sz="1800" dirty="0" smtClean="0"/>
              <a:t> (You can take a photo so that you have a copy.)</a:t>
            </a:r>
          </a:p>
          <a:p>
            <a:pPr marL="182563" indent="-182563"/>
            <a:endParaRPr lang="fr-CA" sz="1800" dirty="0"/>
          </a:p>
        </p:txBody>
      </p:sp>
      <p:pic>
        <p:nvPicPr>
          <p:cNvPr id="8" name="Image 7"/>
          <p:cNvPicPr>
            <a:picLocks noChangeAspect="1"/>
          </p:cNvPicPr>
          <p:nvPr/>
        </p:nvPicPr>
        <p:blipFill rotWithShape="1">
          <a:blip r:embed="rId3" cstate="screen">
            <a:extLst>
              <a:ext uri="{28A0092B-C50C-407E-A947-70E740481C1C}">
                <a14:useLocalDpi xmlns:a14="http://schemas.microsoft.com/office/drawing/2010/main"/>
              </a:ext>
            </a:extLst>
          </a:blip>
          <a:srcRect l="842" t="3778" r="3659" b="8636"/>
          <a:stretch/>
        </p:blipFill>
        <p:spPr>
          <a:xfrm>
            <a:off x="3447" y="4293096"/>
            <a:ext cx="5290115" cy="2564904"/>
          </a:xfrm>
          <a:prstGeom prst="rect">
            <a:avLst/>
          </a:prstGeom>
        </p:spPr>
      </p:pic>
    </p:spTree>
    <p:extLst>
      <p:ext uri="{BB962C8B-B14F-4D97-AF65-F5344CB8AC3E}">
        <p14:creationId xmlns:p14="http://schemas.microsoft.com/office/powerpoint/2010/main" val="37646807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Sources</a:t>
            </a:r>
            <a:endParaRPr lang="en-CA" dirty="0"/>
          </a:p>
        </p:txBody>
      </p:sp>
      <p:sp>
        <p:nvSpPr>
          <p:cNvPr id="3" name="Content Placeholder 2"/>
          <p:cNvSpPr>
            <a:spLocks noGrp="1"/>
          </p:cNvSpPr>
          <p:nvPr>
            <p:ph idx="1"/>
          </p:nvPr>
        </p:nvSpPr>
        <p:spPr>
          <a:xfrm>
            <a:off x="685800" y="1484784"/>
            <a:ext cx="7772400" cy="4611216"/>
          </a:xfrm>
        </p:spPr>
        <p:txBody>
          <a:bodyPr/>
          <a:lstStyle/>
          <a:p>
            <a:r>
              <a:rPr lang="en-CA" sz="2400" dirty="0" smtClean="0"/>
              <a:t>Most of the slides are adapted from </a:t>
            </a:r>
            <a:r>
              <a:rPr lang="en-CA" sz="2400" b="1" i="1" dirty="0"/>
              <a:t>COMM 226 Business Technology Management</a:t>
            </a:r>
            <a:r>
              <a:rPr lang="en-CA" sz="2400" dirty="0"/>
              <a:t> by David M. </a:t>
            </a:r>
            <a:r>
              <a:rPr lang="en-CA" sz="2400" dirty="0" err="1"/>
              <a:t>Kroenke</a:t>
            </a:r>
            <a:r>
              <a:rPr lang="en-CA" sz="2400" dirty="0"/>
              <a:t>, Andrew </a:t>
            </a:r>
            <a:r>
              <a:rPr lang="en-CA" sz="2400" dirty="0" err="1"/>
              <a:t>Gemino</a:t>
            </a:r>
            <a:r>
              <a:rPr lang="en-CA" sz="2400" dirty="0"/>
              <a:t>, Peter Tingling, and Earl H. McKinney, Jr. 2nd Custom Edition for Concordia University (2014) published by Pearson Canada. ISBN 13: </a:t>
            </a:r>
            <a:r>
              <a:rPr lang="en-CA" sz="2400" dirty="0" smtClean="0"/>
              <a:t>978-1-269-96956-7</a:t>
            </a:r>
          </a:p>
          <a:p>
            <a:r>
              <a:rPr lang="en-CA" sz="2400" dirty="0" smtClean="0"/>
              <a:t>BPMN gateway shapes are adapted </a:t>
            </a:r>
            <a:r>
              <a:rPr lang="en-CA" sz="2400" dirty="0"/>
              <a:t>from </a:t>
            </a:r>
            <a:r>
              <a:rPr lang="en-CA" sz="2400" dirty="0">
                <a:hlinkClick r:id="rId2"/>
              </a:rPr>
              <a:t>Wikipedia</a:t>
            </a:r>
            <a:endParaRPr lang="en-CA" sz="2400" dirty="0"/>
          </a:p>
          <a:p>
            <a:r>
              <a:rPr lang="en-CA" sz="2400" dirty="0" smtClean="0"/>
              <a:t>I </a:t>
            </a:r>
            <a:r>
              <a:rPr lang="en-CA" sz="2400" dirty="0" smtClean="0"/>
              <a:t>thank Gregory Kersten and Marc-André Léger for their assistance with various slide content and exercises</a:t>
            </a:r>
          </a:p>
          <a:p>
            <a:r>
              <a:rPr lang="en-CA" sz="2400" dirty="0" smtClean="0"/>
              <a:t>Other sources are noted on the slides themselves</a:t>
            </a:r>
            <a:endParaRPr lang="en-CA" sz="2400" dirty="0"/>
          </a:p>
          <a:p>
            <a:endParaRPr lang="en-CA" sz="2400"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D8AAE3DA-3659-46F8-9323-DF957A7EF8CC}" type="slidenum">
              <a:rPr lang="en-US" smtClean="0"/>
              <a:pPr>
                <a:defRPr/>
              </a:pPr>
              <a:t>16</a:t>
            </a:fld>
            <a:endParaRPr lang="en-US" dirty="0"/>
          </a:p>
        </p:txBody>
      </p:sp>
    </p:spTree>
    <p:extLst>
      <p:ext uri="{BB962C8B-B14F-4D97-AF65-F5344CB8AC3E}">
        <p14:creationId xmlns:p14="http://schemas.microsoft.com/office/powerpoint/2010/main" val="39706426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2"/>
          <p:cNvSpPr>
            <a:spLocks noGrp="1"/>
          </p:cNvSpPr>
          <p:nvPr>
            <p:ph idx="1"/>
          </p:nvPr>
        </p:nvSpPr>
        <p:spPr/>
        <p:txBody>
          <a:bodyPr/>
          <a:lstStyle/>
          <a:p>
            <a:pPr eaLnBrk="1" hangingPunct="1"/>
            <a:endParaRPr lang="en-US" altLang="en-US" dirty="0" smtClean="0"/>
          </a:p>
        </p:txBody>
      </p:sp>
      <p:sp>
        <p:nvSpPr>
          <p:cNvPr id="2355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200">
                <a:solidFill>
                  <a:srgbClr val="898989"/>
                </a:solidFill>
              </a:rPr>
              <a:t>Copyright © 2015 Pearson Education, Inc.</a:t>
            </a:r>
          </a:p>
        </p:txBody>
      </p:sp>
      <p:sp>
        <p:nvSpPr>
          <p:cNvPr id="23555" name="Slide Number Placeholder 5"/>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200">
                <a:solidFill>
                  <a:srgbClr val="898989"/>
                </a:solidFill>
              </a:rPr>
              <a:t>2-</a:t>
            </a:r>
            <a:fld id="{BBD30AC1-9D1C-4CB0-B42A-C46E5F613CF6}" type="slidenum">
              <a:rPr lang="en-US" altLang="en-US" sz="1200">
                <a:solidFill>
                  <a:srgbClr val="898989"/>
                </a:solidFill>
              </a:rPr>
              <a:pPr eaLnBrk="1" hangingPunct="1"/>
              <a:t>2</a:t>
            </a:fld>
            <a:endParaRPr lang="en-US" altLang="en-US" sz="1200">
              <a:solidFill>
                <a:srgbClr val="898989"/>
              </a:solidFill>
            </a:endParaRPr>
          </a:p>
        </p:txBody>
      </p:sp>
      <p:pic>
        <p:nvPicPr>
          <p:cNvPr id="17414"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28700" y="1268760"/>
            <a:ext cx="7611976" cy="46805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3557" name="Title 1"/>
          <p:cNvSpPr>
            <a:spLocks noGrp="1"/>
          </p:cNvSpPr>
          <p:nvPr>
            <p:ph type="title"/>
          </p:nvPr>
        </p:nvSpPr>
        <p:spPr>
          <a:xfrm>
            <a:off x="642910" y="180256"/>
            <a:ext cx="8043890" cy="936104"/>
          </a:xfrm>
        </p:spPr>
        <p:txBody>
          <a:bodyPr/>
          <a:lstStyle/>
          <a:p>
            <a:pPr eaLnBrk="1" hangingPunct="1"/>
            <a:r>
              <a:rPr lang="en-US" altLang="en-US" dirty="0" smtClean="0"/>
              <a:t>BPMN: standard modeling (diagraming) method</a:t>
            </a:r>
            <a:endParaRPr lang="en-US" altLang="en-US" dirty="0"/>
          </a:p>
        </p:txBody>
      </p:sp>
    </p:spTree>
    <p:extLst>
      <p:ext uri="{BB962C8B-B14F-4D97-AF65-F5344CB8AC3E}">
        <p14:creationId xmlns:p14="http://schemas.microsoft.com/office/powerpoint/2010/main" val="31955634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642910" y="116632"/>
            <a:ext cx="7772400" cy="1224136"/>
          </a:xfrm>
        </p:spPr>
        <p:txBody>
          <a:bodyPr/>
          <a:lstStyle/>
          <a:p>
            <a:pPr eaLnBrk="1" hangingPunct="1"/>
            <a:r>
              <a:rPr lang="en-US" altLang="en-US" dirty="0" smtClean="0"/>
              <a:t>Introduction to BPMN</a:t>
            </a:r>
          </a:p>
        </p:txBody>
      </p:sp>
      <p:sp>
        <p:nvSpPr>
          <p:cNvPr id="5529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200" dirty="0">
              <a:solidFill>
                <a:srgbClr val="898989"/>
              </a:solidFill>
            </a:endParaRPr>
          </a:p>
        </p:txBody>
      </p:sp>
      <p:sp>
        <p:nvSpPr>
          <p:cNvPr id="55300" name="Slide Number Placeholder 5"/>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200">
                <a:solidFill>
                  <a:srgbClr val="898989"/>
                </a:solidFill>
              </a:rPr>
              <a:t>5-</a:t>
            </a:r>
            <a:fld id="{AB7631B0-D79D-4FE0-A44C-445E4E4533AF}" type="slidenum">
              <a:rPr lang="en-US" altLang="en-US" sz="1200">
                <a:solidFill>
                  <a:srgbClr val="898989"/>
                </a:solidFill>
              </a:rPr>
              <a:pPr eaLnBrk="1" hangingPunct="1"/>
              <a:t>3</a:t>
            </a:fld>
            <a:endParaRPr lang="en-US" altLang="en-US" sz="1200">
              <a:solidFill>
                <a:srgbClr val="898989"/>
              </a:solidFill>
            </a:endParaRPr>
          </a:p>
        </p:txBody>
      </p:sp>
      <p:sp>
        <p:nvSpPr>
          <p:cNvPr id="3" name="TextBox 2"/>
          <p:cNvSpPr txBox="1"/>
          <p:nvPr/>
        </p:nvSpPr>
        <p:spPr>
          <a:xfrm>
            <a:off x="2754027" y="5626613"/>
            <a:ext cx="3352264" cy="369332"/>
          </a:xfrm>
          <a:prstGeom prst="rect">
            <a:avLst/>
          </a:prstGeom>
          <a:noFill/>
        </p:spPr>
        <p:txBody>
          <a:bodyPr wrap="none" rtlCol="0">
            <a:spAutoFit/>
          </a:bodyPr>
          <a:lstStyle/>
          <a:p>
            <a:r>
              <a:rPr lang="en-CA" dirty="0">
                <a:hlinkClick r:id="rId3"/>
              </a:rPr>
              <a:t>http://</a:t>
            </a:r>
            <a:r>
              <a:rPr lang="en-CA" dirty="0" smtClean="0">
                <a:hlinkClick r:id="rId3"/>
              </a:rPr>
              <a:t>youtu.be/sscOXEHVE6A</a:t>
            </a:r>
            <a:r>
              <a:rPr lang="en-CA" dirty="0" smtClean="0"/>
              <a:t> </a:t>
            </a:r>
            <a:endParaRPr lang="en-CA" dirty="0"/>
          </a:p>
        </p:txBody>
      </p:sp>
      <p:pic>
        <p:nvPicPr>
          <p:cNvPr id="4" name="Espace réservé du contenu 3"/>
          <p:cNvPicPr>
            <a:picLocks noGrp="1" noChangeAspect="1"/>
          </p:cNvPicPr>
          <p:nvPr>
            <p:ph idx="1"/>
          </p:nvPr>
        </p:nvPicPr>
        <p:blipFill rotWithShape="1">
          <a:blip r:embed="rId4" cstate="screen">
            <a:extLst>
              <a:ext uri="{28A0092B-C50C-407E-A947-70E740481C1C}">
                <a14:useLocalDpi xmlns:a14="http://schemas.microsoft.com/office/drawing/2010/main"/>
              </a:ext>
            </a:extLst>
          </a:blip>
          <a:srcRect t="10448"/>
          <a:stretch/>
        </p:blipFill>
        <p:spPr>
          <a:xfrm>
            <a:off x="1708966" y="1578036"/>
            <a:ext cx="5640288" cy="3784652"/>
          </a:xfrm>
          <a:prstGeom prst="rect">
            <a:avLst/>
          </a:prstGeom>
        </p:spPr>
      </p:pic>
    </p:spTree>
    <p:extLst>
      <p:ext uri="{BB962C8B-B14F-4D97-AF65-F5344CB8AC3E}">
        <p14:creationId xmlns:p14="http://schemas.microsoft.com/office/powerpoint/2010/main" val="2064690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6"/>
          <p:cNvSpPr>
            <a:spLocks noGrp="1"/>
          </p:cNvSpPr>
          <p:nvPr>
            <p:ph type="title"/>
          </p:nvPr>
        </p:nvSpPr>
        <p:spPr>
          <a:xfrm>
            <a:off x="0" y="0"/>
            <a:ext cx="4572000" cy="1205136"/>
          </a:xfrm>
        </p:spPr>
        <p:txBody>
          <a:bodyPr>
            <a:noAutofit/>
          </a:bodyPr>
          <a:lstStyle/>
          <a:p>
            <a:pPr algn="ctr"/>
            <a:r>
              <a:rPr sz="2400" dirty="0" smtClean="0">
                <a:latin typeface="Arial" charset="0"/>
                <a:cs typeface="Arial" charset="0"/>
              </a:rPr>
              <a:t>As-Is </a:t>
            </a:r>
            <a:r>
              <a:rPr lang="en-CA" sz="2400" dirty="0" smtClean="0">
                <a:latin typeface="Arial" charset="0"/>
                <a:cs typeface="Arial" charset="0"/>
              </a:rPr>
              <a:t/>
            </a:r>
            <a:br>
              <a:rPr lang="en-CA" sz="2400" dirty="0" smtClean="0">
                <a:latin typeface="Arial" charset="0"/>
                <a:cs typeface="Arial" charset="0"/>
              </a:rPr>
            </a:br>
            <a:r>
              <a:rPr sz="2400" dirty="0" smtClean="0">
                <a:latin typeface="Arial" charset="0"/>
                <a:cs typeface="Arial" charset="0"/>
              </a:rPr>
              <a:t>Business Order Process:  Existing Ordering Process</a:t>
            </a:r>
          </a:p>
        </p:txBody>
      </p:sp>
      <p:pic>
        <p:nvPicPr>
          <p:cNvPr id="23555" name="Picture 2"/>
          <p:cNvPicPr preferRelativeResize="0">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68" y="1205136"/>
            <a:ext cx="4546832" cy="5652864"/>
          </a:xfrm>
          <a:prstGeom prst="rect">
            <a:avLst/>
          </a:prstGeom>
          <a:noFill/>
          <a:ln w="9525">
            <a:noFill/>
            <a:miter lim="800000"/>
            <a:headEnd/>
            <a:tailEnd/>
          </a:ln>
        </p:spPr>
      </p:pic>
      <p:pic>
        <p:nvPicPr>
          <p:cNvPr id="4" name="Picture 2"/>
          <p:cNvPicPr preferRelativeResize="0">
            <a:picLocks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650904" y="1205136"/>
            <a:ext cx="4464496" cy="5652864"/>
          </a:xfrm>
          <a:prstGeom prst="rect">
            <a:avLst/>
          </a:prstGeom>
          <a:noFill/>
          <a:ln w="9525">
            <a:noFill/>
            <a:miter lim="800000"/>
            <a:headEnd/>
            <a:tailEnd/>
          </a:ln>
        </p:spPr>
      </p:pic>
      <p:sp>
        <p:nvSpPr>
          <p:cNvPr id="5" name="Title 6"/>
          <p:cNvSpPr txBox="1">
            <a:spLocks/>
          </p:cNvSpPr>
          <p:nvPr/>
        </p:nvSpPr>
        <p:spPr bwMode="auto">
          <a:xfrm>
            <a:off x="4650904" y="-1104"/>
            <a:ext cx="4493096" cy="120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rtl="0" fontAlgn="base">
              <a:spcBef>
                <a:spcPct val="0"/>
              </a:spcBef>
              <a:spcAft>
                <a:spcPct val="0"/>
              </a:spcAft>
              <a:defRPr sz="3200" b="1">
                <a:solidFill>
                  <a:schemeClr val="bg1"/>
                </a:solidFill>
                <a:effectLst>
                  <a:outerShdw blurRad="38100" dist="38100" dir="2700000" algn="tl">
                    <a:srgbClr val="000000">
                      <a:alpha val="43137"/>
                    </a:srgbClr>
                  </a:outerShdw>
                </a:effectLst>
                <a:latin typeface="+mj-lt"/>
                <a:ea typeface="+mj-ea"/>
                <a:cs typeface="+mj-cs"/>
              </a:defRPr>
            </a:lvl1pPr>
            <a:lvl2pPr algn="l" rtl="0" fontAlgn="base">
              <a:spcBef>
                <a:spcPct val="0"/>
              </a:spcBef>
              <a:spcAft>
                <a:spcPct val="0"/>
              </a:spcAft>
              <a:defRPr sz="3200">
                <a:solidFill>
                  <a:schemeClr val="bg1"/>
                </a:solidFill>
                <a:latin typeface="Gill Sans MT Pro Bold" pitchFamily="48" charset="0"/>
                <a:ea typeface="ＭＳ Ｐゴシック" pitchFamily="48" charset="-128"/>
              </a:defRPr>
            </a:lvl2pPr>
            <a:lvl3pPr algn="l" rtl="0" fontAlgn="base">
              <a:spcBef>
                <a:spcPct val="0"/>
              </a:spcBef>
              <a:spcAft>
                <a:spcPct val="0"/>
              </a:spcAft>
              <a:defRPr sz="3200">
                <a:solidFill>
                  <a:schemeClr val="bg1"/>
                </a:solidFill>
                <a:latin typeface="Gill Sans MT Pro Bold" pitchFamily="48" charset="0"/>
                <a:ea typeface="ＭＳ Ｐゴシック" pitchFamily="48" charset="-128"/>
              </a:defRPr>
            </a:lvl3pPr>
            <a:lvl4pPr algn="l" rtl="0" fontAlgn="base">
              <a:spcBef>
                <a:spcPct val="0"/>
              </a:spcBef>
              <a:spcAft>
                <a:spcPct val="0"/>
              </a:spcAft>
              <a:defRPr sz="3200">
                <a:solidFill>
                  <a:schemeClr val="bg1"/>
                </a:solidFill>
                <a:latin typeface="Gill Sans MT Pro Bold" pitchFamily="48" charset="0"/>
                <a:ea typeface="ＭＳ Ｐゴシック" pitchFamily="48" charset="-128"/>
              </a:defRPr>
            </a:lvl4pPr>
            <a:lvl5pPr algn="l" rtl="0" fontAlgn="base">
              <a:spcBef>
                <a:spcPct val="0"/>
              </a:spcBef>
              <a:spcAft>
                <a:spcPct val="0"/>
              </a:spcAft>
              <a:defRPr sz="3200">
                <a:solidFill>
                  <a:schemeClr val="bg1"/>
                </a:solidFill>
                <a:latin typeface="Gill Sans MT Pro Bold" pitchFamily="48" charset="0"/>
                <a:ea typeface="ＭＳ Ｐゴシック" pitchFamily="48" charset="-128"/>
              </a:defRPr>
            </a:lvl5pPr>
            <a:lvl6pPr marL="457200" algn="l" rtl="0" eaLnBrk="1" fontAlgn="base" hangingPunct="1">
              <a:spcBef>
                <a:spcPct val="0"/>
              </a:spcBef>
              <a:spcAft>
                <a:spcPct val="0"/>
              </a:spcAft>
              <a:defRPr sz="3200">
                <a:solidFill>
                  <a:schemeClr val="tx2"/>
                </a:solidFill>
                <a:latin typeface="Gill Sans MT Pro Bold" pitchFamily="48" charset="0"/>
                <a:ea typeface="ＭＳ Ｐゴシック" pitchFamily="48" charset="-128"/>
              </a:defRPr>
            </a:lvl6pPr>
            <a:lvl7pPr marL="914400" algn="l" rtl="0" eaLnBrk="1" fontAlgn="base" hangingPunct="1">
              <a:spcBef>
                <a:spcPct val="0"/>
              </a:spcBef>
              <a:spcAft>
                <a:spcPct val="0"/>
              </a:spcAft>
              <a:defRPr sz="3200">
                <a:solidFill>
                  <a:schemeClr val="tx2"/>
                </a:solidFill>
                <a:latin typeface="Gill Sans MT Pro Bold" pitchFamily="48" charset="0"/>
                <a:ea typeface="ＭＳ Ｐゴシック" pitchFamily="48" charset="-128"/>
              </a:defRPr>
            </a:lvl7pPr>
            <a:lvl8pPr marL="1371600" algn="l" rtl="0" eaLnBrk="1" fontAlgn="base" hangingPunct="1">
              <a:spcBef>
                <a:spcPct val="0"/>
              </a:spcBef>
              <a:spcAft>
                <a:spcPct val="0"/>
              </a:spcAft>
              <a:defRPr sz="3200">
                <a:solidFill>
                  <a:schemeClr val="tx2"/>
                </a:solidFill>
                <a:latin typeface="Gill Sans MT Pro Bold" pitchFamily="48" charset="0"/>
                <a:ea typeface="ＭＳ Ｐゴシック" pitchFamily="48" charset="-128"/>
              </a:defRPr>
            </a:lvl8pPr>
            <a:lvl9pPr marL="1828800" algn="l" rtl="0" eaLnBrk="1" fontAlgn="base" hangingPunct="1">
              <a:spcBef>
                <a:spcPct val="0"/>
              </a:spcBef>
              <a:spcAft>
                <a:spcPct val="0"/>
              </a:spcAft>
              <a:defRPr sz="3200">
                <a:solidFill>
                  <a:schemeClr val="tx2"/>
                </a:solidFill>
                <a:latin typeface="Gill Sans MT Pro Bold" pitchFamily="48" charset="0"/>
                <a:ea typeface="ＭＳ Ｐゴシック" pitchFamily="48" charset="-128"/>
              </a:defRPr>
            </a:lvl9pPr>
          </a:lstStyle>
          <a:p>
            <a:pPr algn="ctr"/>
            <a:r>
              <a:rPr lang="en-CA" sz="2400" kern="0" dirty="0" smtClean="0">
                <a:latin typeface="Arial" charset="0"/>
                <a:cs typeface="Arial" charset="0"/>
              </a:rPr>
              <a:t>Ought-to-be </a:t>
            </a:r>
            <a:br>
              <a:rPr lang="en-CA" sz="2400" kern="0" dirty="0" smtClean="0">
                <a:latin typeface="Arial" charset="0"/>
                <a:cs typeface="Arial" charset="0"/>
              </a:rPr>
            </a:br>
            <a:r>
              <a:rPr lang="en-CA" sz="2400" kern="0" dirty="0" smtClean="0">
                <a:latin typeface="Arial" charset="0"/>
                <a:cs typeface="Arial" charset="0"/>
              </a:rPr>
              <a:t>Business Order Process:</a:t>
            </a:r>
            <a:br>
              <a:rPr lang="en-CA" sz="2400" kern="0" dirty="0" smtClean="0">
                <a:latin typeface="Arial" charset="0"/>
                <a:cs typeface="Arial" charset="0"/>
              </a:rPr>
            </a:br>
            <a:r>
              <a:rPr lang="en-CA" sz="2400" kern="0" dirty="0" smtClean="0">
                <a:latin typeface="Arial" charset="0"/>
                <a:cs typeface="Arial" charset="0"/>
              </a:rPr>
              <a:t>Improved Ordering Process</a:t>
            </a:r>
          </a:p>
        </p:txBody>
      </p:sp>
    </p:spTree>
    <p:extLst>
      <p:ext uri="{BB962C8B-B14F-4D97-AF65-F5344CB8AC3E}">
        <p14:creationId xmlns:p14="http://schemas.microsoft.com/office/powerpoint/2010/main" val="30600820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74479"/>
            <a:ext cx="8382000" cy="762000"/>
          </a:xfrm>
        </p:spPr>
        <p:txBody>
          <a:bodyPr/>
          <a:lstStyle/>
          <a:p>
            <a:r>
              <a:rPr lang="en-CA" dirty="0" smtClean="0"/>
              <a:t>Core BPMN elements</a:t>
            </a:r>
            <a:endParaRPr lang="en-CA" dirty="0"/>
          </a:p>
        </p:txBody>
      </p:sp>
      <p:pic>
        <p:nvPicPr>
          <p:cNvPr id="4" name="Image 3"/>
          <p:cNvPicPr>
            <a:picLocks noChangeAspect="1"/>
          </p:cNvPicPr>
          <p:nvPr/>
        </p:nvPicPr>
        <p:blipFill>
          <a:blip r:embed="rId3"/>
          <a:stretch>
            <a:fillRect/>
          </a:stretch>
        </p:blipFill>
        <p:spPr>
          <a:xfrm>
            <a:off x="11358" y="936479"/>
            <a:ext cx="8972550" cy="4743450"/>
          </a:xfrm>
          <a:prstGeom prst="rect">
            <a:avLst/>
          </a:prstGeom>
        </p:spPr>
      </p:pic>
      <p:sp>
        <p:nvSpPr>
          <p:cNvPr id="3" name="ZoneTexte 2"/>
          <p:cNvSpPr txBox="1"/>
          <p:nvPr/>
        </p:nvSpPr>
        <p:spPr>
          <a:xfrm>
            <a:off x="303024" y="5698269"/>
            <a:ext cx="8711039" cy="400110"/>
          </a:xfrm>
          <a:prstGeom prst="rect">
            <a:avLst/>
          </a:prstGeom>
          <a:noFill/>
        </p:spPr>
        <p:txBody>
          <a:bodyPr wrap="none" rtlCol="0">
            <a:spAutoFit/>
          </a:bodyPr>
          <a:lstStyle/>
          <a:p>
            <a:r>
              <a:rPr lang="en-CA" sz="2000" b="1" dirty="0" smtClean="0"/>
              <a:t>For a very </a:t>
            </a:r>
            <a:r>
              <a:rPr lang="en-CA" sz="2000" b="1" dirty="0"/>
              <a:t>thorough tutorial, see </a:t>
            </a:r>
            <a:r>
              <a:rPr lang="en-CA" sz="2000" b="1" dirty="0">
                <a:hlinkClick r:id="rId4"/>
              </a:rPr>
              <a:t>http://camunda.org/bpmn/reference</a:t>
            </a:r>
            <a:r>
              <a:rPr lang="en-CA" sz="2000" b="1" dirty="0" smtClean="0">
                <a:hlinkClick r:id="rId4"/>
              </a:rPr>
              <a:t>/</a:t>
            </a:r>
            <a:r>
              <a:rPr lang="en-CA" sz="2000" b="1" dirty="0" smtClean="0"/>
              <a:t>. </a:t>
            </a:r>
            <a:endParaRPr lang="fr-CA" sz="2000" b="1" dirty="0"/>
          </a:p>
        </p:txBody>
      </p:sp>
    </p:spTree>
    <p:extLst>
      <p:ext uri="{BB962C8B-B14F-4D97-AF65-F5344CB8AC3E}">
        <p14:creationId xmlns:p14="http://schemas.microsoft.com/office/powerpoint/2010/main" val="23253217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Some common BPMN symbols</a:t>
            </a:r>
            <a:endParaRPr lang="en-CA" dirty="0"/>
          </a:p>
        </p:txBody>
      </p:sp>
      <p:sp>
        <p:nvSpPr>
          <p:cNvPr id="4" name="Espace réservé du contenu 3"/>
          <p:cNvSpPr>
            <a:spLocks noGrp="1"/>
          </p:cNvSpPr>
          <p:nvPr>
            <p:ph idx="1"/>
          </p:nvPr>
        </p:nvSpPr>
        <p:spPr/>
        <p:txBody>
          <a:bodyPr/>
          <a:lstStyle/>
          <a:p>
            <a:endParaRPr lang="fr-CA"/>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l="1266" t="2767" r="1853" b="2540"/>
          <a:stretch/>
        </p:blipFill>
        <p:spPr>
          <a:xfrm>
            <a:off x="136622" y="1268760"/>
            <a:ext cx="8784976" cy="4392488"/>
          </a:xfrm>
          <a:prstGeom prst="rect">
            <a:avLst/>
          </a:prstGeom>
        </p:spPr>
      </p:pic>
    </p:spTree>
    <p:extLst>
      <p:ext uri="{BB962C8B-B14F-4D97-AF65-F5344CB8AC3E}">
        <p14:creationId xmlns:p14="http://schemas.microsoft.com/office/powerpoint/2010/main" val="35712450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BPMN events</a:t>
            </a:r>
            <a:endParaRPr lang="en-CA" dirty="0"/>
          </a:p>
        </p:txBody>
      </p:sp>
      <p:sp>
        <p:nvSpPr>
          <p:cNvPr id="3" name="Rectangle 2"/>
          <p:cNvSpPr/>
          <p:nvPr/>
        </p:nvSpPr>
        <p:spPr>
          <a:xfrm>
            <a:off x="611560" y="1295400"/>
            <a:ext cx="7488832" cy="369332"/>
          </a:xfrm>
          <a:prstGeom prst="rect">
            <a:avLst/>
          </a:prstGeom>
        </p:spPr>
        <p:txBody>
          <a:bodyPr wrap="square">
            <a:spAutoFit/>
          </a:bodyPr>
          <a:lstStyle/>
          <a:p>
            <a:r>
              <a:rPr lang="en-CA" dirty="0" smtClean="0"/>
              <a:t>An </a:t>
            </a:r>
            <a:r>
              <a:rPr lang="en-CA" dirty="0"/>
              <a:t>event is an indicator that something has happened within a process. </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l="1629" t="1470" r="3396"/>
          <a:stretch/>
        </p:blipFill>
        <p:spPr>
          <a:xfrm>
            <a:off x="323528" y="1916832"/>
            <a:ext cx="8640960" cy="4828381"/>
          </a:xfrm>
          <a:prstGeom prst="rect">
            <a:avLst/>
          </a:prstGeom>
        </p:spPr>
      </p:pic>
    </p:spTree>
    <p:extLst>
      <p:ext uri="{BB962C8B-B14F-4D97-AF65-F5344CB8AC3E}">
        <p14:creationId xmlns:p14="http://schemas.microsoft.com/office/powerpoint/2010/main" val="31067410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BPMN flows</a:t>
            </a:r>
            <a:endParaRPr lang="en-CA" dirty="0"/>
          </a:p>
        </p:txBody>
      </p:sp>
      <p:sp>
        <p:nvSpPr>
          <p:cNvPr id="3" name="Rectangle 2"/>
          <p:cNvSpPr/>
          <p:nvPr/>
        </p:nvSpPr>
        <p:spPr>
          <a:xfrm>
            <a:off x="560149" y="1295400"/>
            <a:ext cx="5454352" cy="369332"/>
          </a:xfrm>
          <a:prstGeom prst="rect">
            <a:avLst/>
          </a:prstGeom>
        </p:spPr>
        <p:txBody>
          <a:bodyPr wrap="square">
            <a:spAutoFit/>
          </a:bodyPr>
          <a:lstStyle/>
          <a:p>
            <a:r>
              <a:rPr lang="en-CA" dirty="0" smtClean="0"/>
              <a:t>Sequence </a:t>
            </a:r>
            <a:r>
              <a:rPr lang="en-CA" dirty="0"/>
              <a:t>Flow, Message Flow and Associations </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9512" y="1772816"/>
            <a:ext cx="8810625" cy="5019675"/>
          </a:xfrm>
          <a:prstGeom prst="rect">
            <a:avLst/>
          </a:prstGeom>
        </p:spPr>
      </p:pic>
    </p:spTree>
    <p:extLst>
      <p:ext uri="{BB962C8B-B14F-4D97-AF65-F5344CB8AC3E}">
        <p14:creationId xmlns:p14="http://schemas.microsoft.com/office/powerpoint/2010/main" val="9605931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BPMN gateways</a:t>
            </a:r>
            <a:endParaRPr lang="en-CA" dirty="0"/>
          </a:p>
        </p:txBody>
      </p:sp>
      <p:sp>
        <p:nvSpPr>
          <p:cNvPr id="5" name="Espace réservé du contenu 4"/>
          <p:cNvSpPr>
            <a:spLocks noGrp="1"/>
          </p:cNvSpPr>
          <p:nvPr>
            <p:ph idx="1"/>
          </p:nvPr>
        </p:nvSpPr>
        <p:spPr>
          <a:xfrm>
            <a:off x="467544" y="1268760"/>
            <a:ext cx="6192688" cy="4827240"/>
          </a:xfrm>
        </p:spPr>
        <p:txBody>
          <a:bodyPr/>
          <a:lstStyle/>
          <a:p>
            <a:r>
              <a:rPr lang="en-CA" dirty="0" smtClean="0"/>
              <a:t>Gateways are decision points where the sequence of activities splits up or recombines</a:t>
            </a:r>
          </a:p>
          <a:p>
            <a:r>
              <a:rPr lang="en-CA" dirty="0" smtClean="0"/>
              <a:t>Many types exist, but the most common ones are:</a:t>
            </a:r>
          </a:p>
          <a:p>
            <a:pPr lvl="1"/>
            <a:r>
              <a:rPr lang="en-CA" b="1" dirty="0" smtClean="0"/>
              <a:t>×</a:t>
            </a:r>
            <a:r>
              <a:rPr lang="en-CA" dirty="0" smtClean="0"/>
              <a:t>(Exclusive): only one choice can be selected</a:t>
            </a:r>
          </a:p>
          <a:p>
            <a:pPr lvl="2"/>
            <a:r>
              <a:rPr lang="en-CA" dirty="0" smtClean="0"/>
              <a:t>This is the default, if no shape is shown</a:t>
            </a:r>
          </a:p>
          <a:p>
            <a:pPr lvl="1"/>
            <a:r>
              <a:rPr lang="en-CA" b="1" dirty="0"/>
              <a:t>O</a:t>
            </a:r>
            <a:r>
              <a:rPr lang="en-CA" dirty="0" smtClean="0"/>
              <a:t> (Inclusive): one or more or even all choices might be chosen</a:t>
            </a:r>
          </a:p>
          <a:p>
            <a:pPr lvl="1"/>
            <a:r>
              <a:rPr lang="en-CA" b="1" dirty="0" smtClean="0"/>
              <a:t>+</a:t>
            </a:r>
            <a:r>
              <a:rPr lang="en-CA" dirty="0" smtClean="0"/>
              <a:t> (Parallel): all choices are carried out in parallel (at the same time)</a:t>
            </a:r>
          </a:p>
        </p:txBody>
      </p:sp>
      <p:sp>
        <p:nvSpPr>
          <p:cNvPr id="3" name="Slide Number Placeholder 2"/>
          <p:cNvSpPr>
            <a:spLocks noGrp="1"/>
          </p:cNvSpPr>
          <p:nvPr>
            <p:ph type="sldNum" sz="quarter" idx="11"/>
          </p:nvPr>
        </p:nvSpPr>
        <p:spPr/>
        <p:txBody>
          <a:bodyPr/>
          <a:lstStyle/>
          <a:p>
            <a:fld id="{E5F2C431-F0CD-4016-A6E0-8C17824DF190}" type="slidenum">
              <a:rPr lang="en-US" smtClean="0"/>
              <a:pPr/>
              <a:t>9</a:t>
            </a:fld>
            <a:endParaRPr lang="en-US"/>
          </a:p>
        </p:txBody>
      </p:sp>
      <p:sp>
        <p:nvSpPr>
          <p:cNvPr id="4" name="TextBox 3"/>
          <p:cNvSpPr txBox="1"/>
          <p:nvPr/>
        </p:nvSpPr>
        <p:spPr>
          <a:xfrm>
            <a:off x="6732240" y="3946571"/>
            <a:ext cx="2160239" cy="646331"/>
          </a:xfrm>
          <a:prstGeom prst="rect">
            <a:avLst/>
          </a:prstGeom>
          <a:noFill/>
        </p:spPr>
        <p:txBody>
          <a:bodyPr wrap="square" rtlCol="0">
            <a:spAutoFit/>
          </a:bodyPr>
          <a:lstStyle/>
          <a:p>
            <a:r>
              <a:rPr lang="en-CA" dirty="0" smtClean="0"/>
              <a:t>Shapes adapted from </a:t>
            </a:r>
            <a:r>
              <a:rPr lang="en-CA" dirty="0" smtClean="0">
                <a:hlinkClick r:id="rId2"/>
              </a:rPr>
              <a:t>Wikipedia</a:t>
            </a:r>
            <a:endParaRPr lang="en-CA" dirty="0"/>
          </a:p>
        </p:txBody>
      </p:sp>
      <p:grpSp>
        <p:nvGrpSpPr>
          <p:cNvPr id="8" name="Groupe 7"/>
          <p:cNvGrpSpPr/>
          <p:nvPr/>
        </p:nvGrpSpPr>
        <p:grpSpPr>
          <a:xfrm>
            <a:off x="6012160" y="354143"/>
            <a:ext cx="2952328" cy="3354917"/>
            <a:chOff x="6012160" y="354143"/>
            <a:chExt cx="2952328" cy="3354917"/>
          </a:xfrm>
        </p:grpSpPr>
        <p:pic>
          <p:nvPicPr>
            <p:cNvPr id="1032" name="Picture 8" descr="File:BPMN gateway types.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12160" y="354143"/>
              <a:ext cx="2952328" cy="3354917"/>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961346" y="2348880"/>
              <a:ext cx="907927" cy="784818"/>
            </a:xfrm>
            <a:prstGeom prst="rect">
              <a:avLst/>
            </a:prstGeom>
          </p:spPr>
        </p:pic>
        <p:sp>
          <p:nvSpPr>
            <p:cNvPr id="7" name="ZoneTexte 6"/>
            <p:cNvSpPr txBox="1"/>
            <p:nvPr/>
          </p:nvSpPr>
          <p:spPr>
            <a:xfrm>
              <a:off x="8092074" y="3101041"/>
              <a:ext cx="832279" cy="461665"/>
            </a:xfrm>
            <a:prstGeom prst="rect">
              <a:avLst/>
            </a:prstGeom>
            <a:noFill/>
          </p:spPr>
          <p:txBody>
            <a:bodyPr wrap="none" rtlCol="0">
              <a:spAutoFit/>
            </a:bodyPr>
            <a:lstStyle/>
            <a:p>
              <a:pPr algn="ctr"/>
              <a:r>
                <a:rPr lang="en-CA" sz="1200" dirty="0" smtClean="0">
                  <a:solidFill>
                    <a:schemeClr val="accent4">
                      <a:lumMod val="10000"/>
                    </a:schemeClr>
                  </a:solidFill>
                </a:rPr>
                <a:t>Default:</a:t>
              </a:r>
              <a:br>
                <a:rPr lang="en-CA" sz="1200" dirty="0" smtClean="0">
                  <a:solidFill>
                    <a:schemeClr val="accent4">
                      <a:lumMod val="10000"/>
                    </a:schemeClr>
                  </a:solidFill>
                </a:rPr>
              </a:br>
              <a:r>
                <a:rPr lang="en-CA" sz="1200" dirty="0" smtClean="0">
                  <a:solidFill>
                    <a:schemeClr val="accent4">
                      <a:lumMod val="10000"/>
                    </a:schemeClr>
                  </a:solidFill>
                </a:rPr>
                <a:t>Exclusive</a:t>
              </a:r>
              <a:endParaRPr lang="fr-CA" sz="1200" dirty="0">
                <a:solidFill>
                  <a:schemeClr val="accent4">
                    <a:lumMod val="10000"/>
                  </a:schemeClr>
                </a:solidFill>
              </a:endParaRPr>
            </a:p>
          </p:txBody>
        </p:sp>
      </p:grpSp>
    </p:spTree>
    <p:extLst>
      <p:ext uri="{BB962C8B-B14F-4D97-AF65-F5344CB8AC3E}">
        <p14:creationId xmlns:p14="http://schemas.microsoft.com/office/powerpoint/2010/main" val="145596961"/>
      </p:ext>
    </p:extLst>
  </p:cSld>
  <p:clrMapOvr>
    <a:masterClrMapping/>
  </p:clrMapOvr>
  <p:timing>
    <p:tnLst>
      <p:par>
        <p:cTn id="1" dur="indefinite" restart="never" nodeType="tmRoot"/>
      </p:par>
    </p:tnLst>
  </p:timing>
</p:sld>
</file>

<file path=ppt/theme/theme1.xml><?xml version="1.0" encoding="utf-8"?>
<a:theme xmlns:a="http://schemas.openxmlformats.org/drawingml/2006/main" name="JMSB">
  <a:themeElements>
    <a:clrScheme name="JMSB">
      <a:dk1>
        <a:srgbClr val="5C1F00"/>
      </a:dk1>
      <a:lt1>
        <a:srgbClr val="800000"/>
      </a:lt1>
      <a:dk2>
        <a:srgbClr val="FFFFFF"/>
      </a:dk2>
      <a:lt2>
        <a:srgbClr val="DFD293"/>
      </a:lt2>
      <a:accent1>
        <a:srgbClr val="BE7960"/>
      </a:accent1>
      <a:accent2>
        <a:srgbClr val="CC3300"/>
      </a:accent2>
      <a:accent3>
        <a:srgbClr val="C0AAAA"/>
      </a:accent3>
      <a:accent4>
        <a:srgbClr val="DADADA"/>
      </a:accent4>
      <a:accent5>
        <a:srgbClr val="E2ADAA"/>
      </a:accent5>
      <a:accent6>
        <a:srgbClr val="AC6D56"/>
      </a:accent6>
      <a:hlink>
        <a:srgbClr val="CC3300"/>
      </a:hlink>
      <a:folHlink>
        <a:srgbClr val="D3A219"/>
      </a:folHlink>
    </a:clrScheme>
    <a:fontScheme name="Blank Presentation">
      <a:majorFont>
        <a:latin typeface="Gill Sans MT Pro Bold"/>
        <a:ea typeface="ＭＳ Ｐゴシック"/>
        <a:cs typeface=""/>
      </a:majorFont>
      <a:minorFont>
        <a:latin typeface="Gill Sans MT Pro Book"/>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JMSB</Template>
  <TotalTime>6452</TotalTime>
  <Words>632</Words>
  <Application>Microsoft Office PowerPoint</Application>
  <PresentationFormat>Affichage à l'écran (4:3)</PresentationFormat>
  <Paragraphs>76</Paragraphs>
  <Slides>16</Slides>
  <Notes>9</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16</vt:i4>
      </vt:variant>
    </vt:vector>
  </HeadingPairs>
  <TitlesOfParts>
    <vt:vector size="25" baseType="lpstr">
      <vt:lpstr>ＭＳ Ｐゴシック</vt:lpstr>
      <vt:lpstr>ＭＳ Ｐゴシック</vt:lpstr>
      <vt:lpstr>Arial</vt:lpstr>
      <vt:lpstr>Calibri</vt:lpstr>
      <vt:lpstr>Gill Sans MT Pro Bold</vt:lpstr>
      <vt:lpstr>Gill Sans MT Pro Book</vt:lpstr>
      <vt:lpstr>Helvetica</vt:lpstr>
      <vt:lpstr>Times New Roman</vt:lpstr>
      <vt:lpstr>JMSB</vt:lpstr>
      <vt:lpstr>COMM 226  Modeling business processes with Business Process Model and Notation (BPMN)</vt:lpstr>
      <vt:lpstr>BPMN: standard modeling (diagraming) method</vt:lpstr>
      <vt:lpstr>Introduction to BPMN</vt:lpstr>
      <vt:lpstr>As-Is  Business Order Process:  Existing Ordering Process</vt:lpstr>
      <vt:lpstr>Core BPMN elements</vt:lpstr>
      <vt:lpstr>Some common BPMN symbols</vt:lpstr>
      <vt:lpstr>BPMN events</vt:lpstr>
      <vt:lpstr>BPMN flows</vt:lpstr>
      <vt:lpstr>BPMN gateways</vt:lpstr>
      <vt:lpstr>Modeling with multiple pools</vt:lpstr>
      <vt:lpstr>Modeling with multiple pools</vt:lpstr>
      <vt:lpstr>Drawing BPMN diagrams</vt:lpstr>
      <vt:lpstr>An example of BPMN in Visio</vt:lpstr>
      <vt:lpstr>Collaboration Exercise 5: Building project permit process</vt:lpstr>
      <vt:lpstr>BPMN exercise</vt:lpstr>
      <vt:lpstr>Sources</vt:lpstr>
    </vt:vector>
  </TitlesOfParts>
  <Company>wsu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vandeventer</dc:creator>
  <cp:lastModifiedBy>Chitu Okoli</cp:lastModifiedBy>
  <cp:revision>189</cp:revision>
  <cp:lastPrinted>1601-01-01T00:00:00Z</cp:lastPrinted>
  <dcterms:created xsi:type="dcterms:W3CDTF">2002-08-01T23:18:42Z</dcterms:created>
  <dcterms:modified xsi:type="dcterms:W3CDTF">2015-02-11T07:57:23Z</dcterms:modified>
</cp:coreProperties>
</file>