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357" r:id="rId2"/>
    <p:sldId id="363" r:id="rId3"/>
    <p:sldId id="371" r:id="rId4"/>
    <p:sldId id="368" r:id="rId5"/>
    <p:sldId id="370" r:id="rId6"/>
    <p:sldId id="374" r:id="rId7"/>
    <p:sldId id="381" r:id="rId8"/>
    <p:sldId id="380" r:id="rId9"/>
    <p:sldId id="373" r:id="rId10"/>
    <p:sldId id="378" r:id="rId11"/>
    <p:sldId id="35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81515" autoAdjust="0"/>
  </p:normalViewPr>
  <p:slideViewPr>
    <p:cSldViewPr>
      <p:cViewPr varScale="1">
        <p:scale>
          <a:sx n="71" d="100"/>
          <a:sy n="71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857818-CFE4-46DD-944D-FABF4B5FE35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500EB-3841-4A49-B624-E9096357D2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2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37E407-6FCF-4B39-B05B-4988E605F18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Q1 	How is the IT department organized??</a:t>
            </a:r>
          </a:p>
          <a:p>
            <a:pPr eaLnBrk="1" hangingPunct="1"/>
            <a:endParaRPr lang="en-CA" altLang="en-US" b="1" smtClean="0"/>
          </a:p>
          <a:p>
            <a:pPr eaLnBrk="1" hangingPunct="1"/>
            <a:r>
              <a:rPr lang="en-CA" altLang="en-US" b="1" smtClean="0"/>
              <a:t>Figure 11-1 </a:t>
            </a:r>
            <a:r>
              <a:rPr lang="en-US" altLang="en-US" smtClean="0"/>
              <a:t>Typical Top-level Reporting Relationships </a:t>
            </a: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3239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82B628-282C-4840-B35A-D8914BD6B9A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Q5 	What is information systems governance?</a:t>
            </a:r>
          </a:p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09129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B0A193-08C9-44D3-8438-7CE076E5B71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Q3 	What is information technology architecture?</a:t>
            </a:r>
          </a:p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2076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D337B4-9DDE-44D5-8A51-8FE8F710BAA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Q4 	What is alignment, why is it important, and why is it difficult?</a:t>
            </a:r>
          </a:p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09834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Q6 	What is an information systems audit?</a:t>
            </a:r>
          </a:p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D5E54B-63E7-4C72-82FA-B02AD425418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7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Q6 	What is an information systems audit?</a:t>
            </a:r>
          </a:p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D5E54B-63E7-4C72-82FA-B02AD425418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80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DEAFDF-A1FC-4565-8CFB-CE9AA26A596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Q6 	What is an information systems audit?</a:t>
            </a:r>
          </a:p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5950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1FBFBB-29FE-49CF-8838-EE9DA327D34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Q8 	What is green IT and why should I care about it?</a:t>
            </a:r>
          </a:p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51592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hrisG5:Users:christopher:Documents:Chris%20JOBS:1%20|%20IN%20PROGRESS:PA8037_JMSB%20Identity:%20FINAL%20DESIGN:NEW-JMSB-Powerpoint:NEW-JMSB-Powerpoint-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risG5:Users:christopher:Documents:Chris JOBS:1 | IN PROGRESS:PA8037_JMSB Identity: FINAL DESIGN:NEW-JMSB-Powerpoint:NEW-JMSB-Powerpoint-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6400800" cy="914400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6400800" cy="1752600"/>
          </a:xfr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F6507-8545-4294-919F-3BA1C0320B2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6E111-2870-4B1F-8AD1-061469310CD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74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7772400" cy="936104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FFA20-82E3-426A-99C6-823EDEA7787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B031-3295-496F-B7DC-DD9E73EE398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5B782-31C8-493F-9683-10C7239F19B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85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FD775-9D04-4B8D-AB11-41E4CB92A9F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3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0A815-1469-4511-89A4-AECB463803F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C4B21-654F-47CE-94C8-3ABEEBE8990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80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81B98-14F4-4A08-8B20-9A99FE67D76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D1AE8-B5AC-47F2-B154-2263B2401FF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hrisG5:Users:christopher:Documents:Chris%20JOBS:1%20|%20IN%20PROGRESS:PA8037_JMSB%20Identity:%20FINAL%20DESIGN:NEW-JMSB-Powerpoint:NEW-JMSB-Powerpoint-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ChrisG5:Users:christopher:Documents:Chris JOBS:1 | IN PROGRESS:PA8037_JMSB Identity: FINAL DESIGN:NEW-JMSB-Powerpoint:NEW-JMSB-Powerpoint-2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A92961-D7D9-47C8-8BD5-96C70FCFB14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80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350Rb2sOc3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vBguassbAz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5b8oSR_Q5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a7fel6XVq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q7xexHtwS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7848600" cy="2362200"/>
          </a:xfrm>
        </p:spPr>
        <p:txBody>
          <a:bodyPr/>
          <a:lstStyle/>
          <a:p>
            <a:r>
              <a:rPr lang="en-CA" altLang="en-US" dirty="0"/>
              <a:t>COMM 226</a:t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 smtClean="0"/>
              <a:t>Structure, Governance and Ethics</a:t>
            </a:r>
            <a:r>
              <a:rPr lang="en-CA" altLang="en-US" dirty="0"/>
              <a:t/>
            </a:r>
            <a:br>
              <a:rPr lang="en-CA" altLang="en-US" dirty="0"/>
            </a:br>
            <a:endParaRPr lang="en-CA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14875"/>
            <a:ext cx="8077200" cy="1219200"/>
          </a:xfrm>
        </p:spPr>
        <p:txBody>
          <a:bodyPr/>
          <a:lstStyle/>
          <a:p>
            <a:r>
              <a:rPr lang="en-CA" altLang="en-US" sz="2400" b="1" noProof="0" dirty="0" smtClean="0"/>
              <a:t>Chitu Okoli</a:t>
            </a:r>
          </a:p>
          <a:p>
            <a:r>
              <a:rPr lang="en-CA" altLang="en-US" sz="1800" noProof="0" dirty="0" smtClean="0"/>
              <a:t>Associate Professor in Business Technology Management</a:t>
            </a:r>
          </a:p>
          <a:p>
            <a:r>
              <a:rPr lang="en-CA" altLang="en-US" sz="1800" noProof="0" dirty="0" smtClean="0"/>
              <a:t>John Molson School of Business, Concordia University, Montréal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865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D4DC9C-1E42-4B02-A23E-723E375502F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16632"/>
            <a:ext cx="7772400" cy="492968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What Is Green IT?</a:t>
            </a:r>
            <a:endParaRPr lang="en-CA" altLang="en-US" sz="3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Green IT</a:t>
            </a:r>
            <a:r>
              <a:rPr lang="en-US" altLang="en-US" sz="2400" dirty="0" smtClean="0"/>
              <a:t>, or green computing - using IT resources to better support the</a:t>
            </a:r>
            <a:r>
              <a:rPr lang="en-US" altLang="en-US" sz="2400" b="1" dirty="0" smtClean="0"/>
              <a:t> triple bottom line </a:t>
            </a:r>
            <a:r>
              <a:rPr lang="en-US" altLang="en-US" sz="2400" dirty="0" smtClean="0"/>
              <a:t>for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triple bottom line - a concept that expands the notion of traditional financial reports, which are based solely on financial performance, to take into account ecological and social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Primary goals to improve energy efficiency, promote recyclability, and reduce the use of materials that are hazardous to the environment</a:t>
            </a:r>
            <a:endParaRPr lang="en-CA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3962400"/>
            <a:ext cx="577215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0960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youtu.be/350Rb2sOc3U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385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en-CA" sz="2400" dirty="0" smtClean="0"/>
              <a:t>Most of the slides are adapted from </a:t>
            </a:r>
            <a:r>
              <a:rPr lang="en-CA" sz="2400" b="1" i="1" dirty="0"/>
              <a:t>COMM 226 Business Technology Management</a:t>
            </a:r>
            <a:r>
              <a:rPr lang="en-CA" sz="2400" dirty="0"/>
              <a:t> by David M. </a:t>
            </a:r>
            <a:r>
              <a:rPr lang="en-CA" sz="2400" dirty="0" err="1"/>
              <a:t>Kroenke</a:t>
            </a:r>
            <a:r>
              <a:rPr lang="en-CA" sz="2400" dirty="0"/>
              <a:t>, Andrew </a:t>
            </a:r>
            <a:r>
              <a:rPr lang="en-CA" sz="2400" dirty="0" err="1"/>
              <a:t>Gemino</a:t>
            </a:r>
            <a:r>
              <a:rPr lang="en-CA" sz="2400" dirty="0"/>
              <a:t>, Peter Tingling, and Earl H. McKinney, Jr. 2nd Custom Edition for Concordia University (2014) published by Pearson Canada. ISBN 13: </a:t>
            </a:r>
            <a:r>
              <a:rPr lang="en-CA" sz="2400" dirty="0" smtClean="0"/>
              <a:t>978-1-269-96956-7</a:t>
            </a:r>
          </a:p>
          <a:p>
            <a:r>
              <a:rPr lang="en-CA" sz="2400" smtClean="0"/>
              <a:t>Other </a:t>
            </a:r>
            <a:r>
              <a:rPr lang="en-CA" sz="2400" dirty="0" smtClean="0"/>
              <a:t>sources are noted on the slides themselves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AE3DA-3659-46F8-9323-DF957A7EF8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914400"/>
          </a:xfrm>
        </p:spPr>
        <p:txBody>
          <a:bodyPr/>
          <a:lstStyle/>
          <a:p>
            <a:r>
              <a:rPr lang="en-US" alt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</a:t>
            </a:r>
            <a:r>
              <a:rPr lang="en-US" altLang="en-US" sz="3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BTM Department </a:t>
            </a:r>
            <a:r>
              <a:rPr lang="en-US" alt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Organized?</a:t>
            </a:r>
            <a:endParaRPr lang="en-CA" altLang="en-US" sz="3600" dirty="0" smtClean="0"/>
          </a:p>
        </p:txBody>
      </p:sp>
      <p:pic>
        <p:nvPicPr>
          <p:cNvPr id="6149" name="Picture 5" descr="fg11_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752600"/>
            <a:ext cx="5984875" cy="3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10600" cy="492968"/>
          </a:xfrm>
        </p:spPr>
        <p:txBody>
          <a:bodyPr/>
          <a:lstStyle/>
          <a:p>
            <a:pPr marL="762000" indent="-762000" eaLnBrk="1" hangingPunct="1"/>
            <a:r>
              <a:rPr lang="en-US" altLang="en-US" dirty="0" smtClean="0"/>
              <a:t>What is BTM Governance?</a:t>
            </a:r>
            <a:endParaRPr lang="en-CA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153400" cy="52578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Goal of BTM governance is to improve the benefits of an organization’s IT investment over time</a:t>
            </a:r>
          </a:p>
        </p:txBody>
      </p:sp>
      <p:pic>
        <p:nvPicPr>
          <p:cNvPr id="4" name="Picture 5" descr="fg11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447800" y="1907381"/>
            <a:ext cx="6019800" cy="444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1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16632"/>
            <a:ext cx="7772400" cy="112077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What is Information Technology Architecture?</a:t>
            </a:r>
            <a:endParaRPr lang="en-CA" altLang="en-US" sz="36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 smtClean="0"/>
              <a:t>IT architecture </a:t>
            </a:r>
            <a:r>
              <a:rPr lang="en-CA" altLang="en-US" sz="2400" dirty="0" smtClean="0"/>
              <a:t>is the basic framework for all the computers, systems, and information management that support organizational services</a:t>
            </a:r>
          </a:p>
          <a:p>
            <a:r>
              <a:rPr lang="en-CA" altLang="en-US" sz="2400" b="1" dirty="0"/>
              <a:t>Information Technology </a:t>
            </a:r>
            <a:r>
              <a:rPr lang="en-CA" altLang="en-US" sz="2400" b="1" dirty="0" smtClean="0"/>
              <a:t>Infrastructure </a:t>
            </a:r>
            <a:r>
              <a:rPr lang="en-CA" altLang="en-US" sz="2400" b="1" dirty="0"/>
              <a:t>Library (ITIL)</a:t>
            </a:r>
            <a:r>
              <a:rPr lang="en-CA" altLang="en-US" sz="2400" dirty="0"/>
              <a:t> is a well-recognized collection of books that provide a framework of best-practice approaches to IT </a:t>
            </a:r>
            <a:r>
              <a:rPr lang="en-CA" altLang="en-US" sz="2400" dirty="0" smtClean="0"/>
              <a:t>operations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53" y="3789255"/>
            <a:ext cx="3858305" cy="2306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9256" y="612735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youtu.be/vBguassbAzo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12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IT/Business Alignment, </a:t>
            </a:r>
            <a:br>
              <a:rPr lang="en-US" altLang="en-US" dirty="0" smtClean="0"/>
            </a:br>
            <a:r>
              <a:rPr lang="en-US" altLang="en-US" dirty="0" smtClean="0"/>
              <a:t>and Why is it Difficult?</a:t>
            </a:r>
            <a:endParaRPr lang="en-CA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400" dirty="0" smtClean="0"/>
              <a:t>Process of matching organizational objectives with IT architecture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dirty="0" smtClean="0"/>
              <a:t>Measured as the degree to which the IT department’s missions, objectives, and plans </a:t>
            </a:r>
            <a:r>
              <a:rPr lang="en-CA" altLang="en-US" sz="2400" dirty="0" smtClean="0"/>
              <a:t>overlap </a:t>
            </a:r>
            <a:r>
              <a:rPr lang="en-CA" altLang="en-US" sz="2400" dirty="0" smtClean="0"/>
              <a:t>with the overall business missions, objectives, and plans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dirty="0" smtClean="0"/>
              <a:t>Communication between business and IT executives is the most important indicator of alignment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4595812" cy="266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8334" y="5410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youtu.be/5b8oSR_Q5Rs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632"/>
            <a:ext cx="8991600" cy="117876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BTM governance matters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 smtClean="0"/>
              <a:t>non-BTM managers</a:t>
            </a:r>
            <a:endParaRPr lang="en-CA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305800" cy="457200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Increased need to report and disclose </a:t>
            </a:r>
            <a:r>
              <a:rPr lang="en-CA" altLang="en-US" sz="2400" dirty="0" smtClean="0"/>
              <a:t>BTM operational </a:t>
            </a:r>
            <a:r>
              <a:rPr lang="en-CA" altLang="en-US" sz="2400" dirty="0" smtClean="0"/>
              <a:t>information will require employees at all levels of an organization to become more familiar with the issues facing </a:t>
            </a:r>
            <a:r>
              <a:rPr lang="en-CA" altLang="en-US" sz="2400" dirty="0" smtClean="0"/>
              <a:t>IT </a:t>
            </a:r>
            <a:r>
              <a:rPr lang="en-CA" altLang="en-US" sz="2400" dirty="0" smtClean="0"/>
              <a:t>management</a:t>
            </a:r>
          </a:p>
          <a:p>
            <a:pPr eaLnBrk="1" hangingPunct="1"/>
            <a:r>
              <a:rPr lang="en-CA" altLang="en-US" sz="2400" dirty="0" smtClean="0"/>
              <a:t>Senior business managers are required to make assertions about the controls on </a:t>
            </a:r>
            <a:r>
              <a:rPr lang="en-CA" altLang="en-US" sz="2400" dirty="0" smtClean="0"/>
              <a:t>BTM that </a:t>
            </a:r>
            <a:r>
              <a:rPr lang="en-CA" altLang="en-US" sz="2400" dirty="0" smtClean="0"/>
              <a:t>will expose them to both financial and criminal penalties</a:t>
            </a:r>
          </a:p>
          <a:p>
            <a:pPr lvl="1"/>
            <a:r>
              <a:rPr lang="en-CA" altLang="en-US" sz="2000" dirty="0" smtClean="0"/>
              <a:t>Sarbanes-Oxley Act (USA) and Bill 198 </a:t>
            </a:r>
            <a:r>
              <a:rPr lang="en-CA" altLang="en-US" sz="2000" dirty="0" smtClean="0"/>
              <a:t>(Ontario) </a:t>
            </a:r>
            <a:r>
              <a:rPr lang="en-CA" altLang="en-US" sz="2000" dirty="0" smtClean="0"/>
              <a:t>require all publicly-traded companies to certify their controls</a:t>
            </a:r>
          </a:p>
        </p:txBody>
      </p:sp>
    </p:spTree>
    <p:extLst>
      <p:ext uri="{BB962C8B-B14F-4D97-AF65-F5344CB8AC3E}">
        <p14:creationId xmlns:p14="http://schemas.microsoft.com/office/powerpoint/2010/main" val="322445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87" y="116632"/>
            <a:ext cx="5751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Building Value in </a:t>
            </a:r>
            <a:r>
              <a:rPr lang="en-CA" altLang="en-US" dirty="0" smtClean="0"/>
              <a:t>the </a:t>
            </a:r>
            <a:br>
              <a:rPr lang="en-CA" altLang="en-US" dirty="0" smtClean="0"/>
            </a:br>
            <a:r>
              <a:rPr lang="en-CA" altLang="en-US" dirty="0" smtClean="0"/>
              <a:t>Sarbanes-Oxley Compliance </a:t>
            </a:r>
            <a:r>
              <a:rPr lang="en-CA" altLang="en-US" dirty="0"/>
              <a:t>Program</a:t>
            </a:r>
            <a:endParaRPr lang="en-CA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0" y="5996781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youtu.be/Wa7fel6XVqg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1367631"/>
            <a:ext cx="6743700" cy="4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4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915400" cy="645368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What is an Information Systems Audit?</a:t>
            </a:r>
            <a:endParaRPr lang="en-CA" altLang="en-US" sz="3600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382000" cy="5257800"/>
          </a:xfrm>
        </p:spPr>
        <p:txBody>
          <a:bodyPr/>
          <a:lstStyle/>
          <a:p>
            <a:pPr eaLnBrk="1" hangingPunct="1"/>
            <a:r>
              <a:rPr lang="en-CA" altLang="en-US" sz="2400" b="1" dirty="0" smtClean="0"/>
              <a:t>IS Audit:</a:t>
            </a:r>
            <a:r>
              <a:rPr lang="en-CA" altLang="en-US" sz="2400" dirty="0" smtClean="0"/>
              <a:t> Examination and verification of a company’s information resources that are used to collect, store, process, and retrieve information – including organization’s IS policies and procedures</a:t>
            </a:r>
          </a:p>
          <a:p>
            <a:pPr eaLnBrk="1" hangingPunct="1"/>
            <a:r>
              <a:rPr lang="en-CA" altLang="en-US" sz="2400" dirty="0" smtClean="0"/>
              <a:t>Control Objectives for Information and Related Technology (</a:t>
            </a:r>
            <a:r>
              <a:rPr lang="en-CA" altLang="en-US" sz="2400" b="1" dirty="0" smtClean="0"/>
              <a:t>COBIT</a:t>
            </a:r>
            <a:r>
              <a:rPr lang="en-CA" altLang="en-US" sz="2400" dirty="0" smtClean="0"/>
              <a:t>) is a framework of best practices designed for IT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5646376" cy="261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747" y="4876800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hlinkClick r:id="rId4"/>
              </a:rPr>
              <a:t>http://</a:t>
            </a:r>
            <a:r>
              <a:rPr lang="en-CA" sz="1600" dirty="0" smtClean="0">
                <a:hlinkClick r:id="rId4"/>
              </a:rPr>
              <a:t>youtu.be/q7xexHtwSGI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510302802"/>
      </p:ext>
    </p:extLst>
  </p:cSld>
  <p:clrMapOvr>
    <a:masterClrMapping/>
  </p:clrMapOvr>
</p:sld>
</file>

<file path=ppt/theme/theme1.xml><?xml version="1.0" encoding="utf-8"?>
<a:theme xmlns:a="http://schemas.openxmlformats.org/drawingml/2006/main" name="JMSB">
  <a:themeElements>
    <a:clrScheme name="JMSB">
      <a:dk1>
        <a:srgbClr val="5C1F00"/>
      </a:dk1>
      <a:lt1>
        <a:srgbClr val="800000"/>
      </a:lt1>
      <a:dk2>
        <a:srgbClr val="FFFFFF"/>
      </a:dk2>
      <a:lt2>
        <a:srgbClr val="DFD293"/>
      </a:lt2>
      <a:accent1>
        <a:srgbClr val="BE7960"/>
      </a:accent1>
      <a:accent2>
        <a:srgbClr val="CC330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CC3300"/>
      </a:hlink>
      <a:folHlink>
        <a:srgbClr val="D3A219"/>
      </a:folHlink>
    </a:clrScheme>
    <a:fontScheme name="Blank Presentation">
      <a:majorFont>
        <a:latin typeface="Gill Sans MT Pro Bold"/>
        <a:ea typeface="ＭＳ Ｐゴシック"/>
        <a:cs typeface=""/>
      </a:majorFont>
      <a:minorFont>
        <a:latin typeface="Gill Sans MT Pro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emis5db</Template>
  <TotalTime>4469</TotalTime>
  <Words>456</Words>
  <Application>Microsoft Office PowerPoint</Application>
  <PresentationFormat>Affichage à l'écran (4:3)</PresentationFormat>
  <Paragraphs>55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Gill Sans MT Pro Bold</vt:lpstr>
      <vt:lpstr>Gill Sans MT Pro Book</vt:lpstr>
      <vt:lpstr>Times New Roman</vt:lpstr>
      <vt:lpstr>JMSB</vt:lpstr>
      <vt:lpstr>COMM 226  Structure, Governance and Ethics </vt:lpstr>
      <vt:lpstr>How is the BTM Department Organized?</vt:lpstr>
      <vt:lpstr>What is BTM Governance?</vt:lpstr>
      <vt:lpstr>What is Information Technology Architecture?</vt:lpstr>
      <vt:lpstr>What is IT/Business Alignment,  and Why is it Difficult?</vt:lpstr>
      <vt:lpstr>Why BTM governance matters  to non-BTM managers</vt:lpstr>
      <vt:lpstr>Présentation PowerPoint</vt:lpstr>
      <vt:lpstr>Building Value in the  Sarbanes-Oxley Compliance Program</vt:lpstr>
      <vt:lpstr>What is an Information Systems Audit?</vt:lpstr>
      <vt:lpstr>What Is Green IT?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Experiencing MIS</dc:title>
  <dc:creator>Julius Bankole</dc:creator>
  <cp:lastModifiedBy>Chitu Okoli</cp:lastModifiedBy>
  <cp:revision>187</cp:revision>
  <dcterms:created xsi:type="dcterms:W3CDTF">2006-10-09T21:37:46Z</dcterms:created>
  <dcterms:modified xsi:type="dcterms:W3CDTF">2015-04-07T04:15:14Z</dcterms:modified>
</cp:coreProperties>
</file>