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7" r:id="rId3"/>
    <p:sldId id="368" r:id="rId4"/>
    <p:sldId id="369" r:id="rId5"/>
    <p:sldId id="370" r:id="rId6"/>
    <p:sldId id="371" r:id="rId7"/>
    <p:sldId id="372" r:id="rId8"/>
    <p:sldId id="375" r:id="rId9"/>
    <p:sldId id="373" r:id="rId10"/>
    <p:sldId id="352" r:id="rId11"/>
    <p:sldId id="374" r:id="rId12"/>
    <p:sldId id="353" r:id="rId13"/>
    <p:sldId id="376" r:id="rId14"/>
    <p:sldId id="356" r:id="rId15"/>
    <p:sldId id="383" r:id="rId16"/>
    <p:sldId id="38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6433" autoAdjust="0"/>
  </p:normalViewPr>
  <p:slideViewPr>
    <p:cSldViewPr>
      <p:cViewPr varScale="1">
        <p:scale>
          <a:sx n="80" d="100"/>
          <a:sy n="80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EC9B205-C1C4-4447-B448-DEDD6FCE8EF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898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58A0152D-33F5-48B9-981D-15D08038B5F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22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7500EB-3841-4A49-B624-E9096357D2AE}" type="slidenum">
              <a:rPr lang="en-US" alt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D14DB4-69AA-417B-B20D-6FAFCAFEDD8B}" type="slidenum">
              <a:rPr lang="en-US" altLang="en-US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Mention NIBBLES: similar first 4 bits for all capital letters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The last 4 bits represent the position of the letter in the alphabet, in binary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(e.g. 0001 (binary) = 1 (base10) and A is the 1</a:t>
            </a:r>
            <a:r>
              <a:rPr lang="en-US" altLang="en-US" baseline="30000" smtClean="0">
                <a:latin typeface="Arial" panose="020B0604020202020204" pitchFamily="34" charset="0"/>
              </a:rPr>
              <a:t>st</a:t>
            </a:r>
            <a:r>
              <a:rPr lang="en-US" altLang="en-US" smtClean="0">
                <a:latin typeface="Arial" panose="020B0604020202020204" pitchFamily="34" charset="0"/>
              </a:rPr>
              <a:t> letter)</a:t>
            </a:r>
          </a:p>
        </p:txBody>
      </p:sp>
    </p:spTree>
    <p:extLst>
      <p:ext uri="{BB962C8B-B14F-4D97-AF65-F5344CB8AC3E}">
        <p14:creationId xmlns:p14="http://schemas.microsoft.com/office/powerpoint/2010/main" val="11568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hrisG5:Users:christopher:Documents:Chris%20JOBS:1%20|%20IN%20PROGRESS:PA8037_JMSB%20Identity:%20FINAL%20DESIGN:NEW-JMSB-Powerpoint:NEW-JMSB-Powerpoint-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risG5:Users:christopher:Documents:Chris JOBS:1 | IN PROGRESS:PA8037_JMSB Identity: FINAL DESIGN:NEW-JMSB-Powerpoint:NEW-JMSB-Powerpoint-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6400800" cy="914400"/>
          </a:xfr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733800"/>
            <a:ext cx="6400800" cy="1752600"/>
          </a:xfrm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7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F6507-8545-4294-919F-3BA1C0320B2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8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6E111-2870-4B1F-8AD1-061469310CD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23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9144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FFA20-82E3-426A-99C6-823EDEA7787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51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5B031-3295-496F-B7DC-DD9E73EE398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45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5B782-31C8-493F-9683-10C7239F19B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48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FD775-9D04-4B8D-AB11-41E4CB92A9F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56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0A815-1469-4511-89A4-AECB463803F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59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C4B21-654F-47CE-94C8-3ABEEBE8990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85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81B98-14F4-4A08-8B20-9A99FE67D76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86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D1AE8-B5AC-47F2-B154-2263B2401FF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83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ChrisG5:Users:christopher:Documents:Chris%20JOBS:1%20|%20IN%20PROGRESS:PA8037_JMSB%20Identity:%20FINAL%20DESIGN:NEW-JMSB-Powerpoint:NEW-JMSB-Powerpoint-2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ChrisG5:Users:christopher:Documents:Chris JOBS:1 | IN PROGRESS:PA8037_JMSB Identity: FINAL DESIGN:NEW-JMSB-Powerpoint:NEW-JMSB-Powerpoint-2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A92961-D7D9-47C8-8BD5-96C70FCFB14C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ill Sans MT Pro Bold" pitchFamily="48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ill Sans MT Pro Bold" pitchFamily="48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ill Sans MT Pro Bold" pitchFamily="48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ill Sans MT Pro Bold" pitchFamily="48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 Pro Bold" pitchFamily="48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 Pro Bold" pitchFamily="48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 Pro Bold" pitchFamily="48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 MT Pro Bold" pitchFamily="48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nicode.coeurlumiere.com/" TargetMode="External"/><Relationship Id="rId2" Type="http://schemas.openxmlformats.org/officeDocument/2006/relationships/hyperlink" Target="http://en.wikipedia.org/wiki/ASCI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mplate:Quantities_of_byt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puter.howstuffworks.com/23-computer-tour-video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60575"/>
            <a:ext cx="7848600" cy="2362200"/>
          </a:xfrm>
        </p:spPr>
        <p:txBody>
          <a:bodyPr/>
          <a:lstStyle/>
          <a:p>
            <a:r>
              <a:rPr lang="en-CA" altLang="en-US" noProof="0" dirty="0" smtClean="0"/>
              <a:t>COMM 226</a:t>
            </a:r>
            <a:br>
              <a:rPr lang="en-CA" altLang="en-US" noProof="0" dirty="0" smtClean="0"/>
            </a:br>
            <a:r>
              <a:rPr lang="en-CA" altLang="en-US" noProof="0" dirty="0" smtClean="0"/>
              <a:t/>
            </a:r>
            <a:br>
              <a:rPr lang="en-CA" altLang="en-US" noProof="0" dirty="0" smtClean="0"/>
            </a:br>
            <a:r>
              <a:rPr lang="en-CA" altLang="en-US" noProof="0" dirty="0" smtClean="0"/>
              <a:t>Hardware</a:t>
            </a:r>
            <a:endParaRPr lang="en-CA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714875"/>
            <a:ext cx="8077200" cy="1219200"/>
          </a:xfrm>
        </p:spPr>
        <p:txBody>
          <a:bodyPr/>
          <a:lstStyle/>
          <a:p>
            <a:r>
              <a:rPr lang="en-CA" altLang="en-US" sz="2400" b="1" noProof="0" dirty="0" smtClean="0"/>
              <a:t>Chitu Okoli</a:t>
            </a:r>
          </a:p>
          <a:p>
            <a:r>
              <a:rPr lang="en-CA" altLang="en-US" sz="1800" noProof="0" dirty="0" smtClean="0"/>
              <a:t>Associate Professor in Business Technology Management</a:t>
            </a:r>
          </a:p>
          <a:p>
            <a:r>
              <a:rPr lang="en-CA" altLang="en-US" sz="1800" noProof="0" dirty="0" smtClean="0"/>
              <a:t>John Molson School of Business, Concordia University, Montréal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2865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D4DC9C-1E42-4B02-A23E-723E375502F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CA" noProof="0" dirty="0" smtClean="0"/>
              <a:t>Computer memory basics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7975600" cy="3730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sz="2400" noProof="0" dirty="0" smtClean="0"/>
              <a:t>Computers are digital, and represent data in bit patterns</a:t>
            </a:r>
          </a:p>
          <a:p>
            <a:pPr>
              <a:lnSpc>
                <a:spcPct val="90000"/>
              </a:lnSpc>
            </a:pPr>
            <a:r>
              <a:rPr lang="en-CA" altLang="en-US" sz="2400" noProof="0" dirty="0" smtClean="0"/>
              <a:t>Bit is shorthand for </a:t>
            </a:r>
            <a:r>
              <a:rPr lang="en-CA" altLang="en-US" sz="2400" b="1" noProof="0" dirty="0" smtClean="0">
                <a:solidFill>
                  <a:schemeClr val="accent2"/>
                </a:solidFill>
              </a:rPr>
              <a:t>B</a:t>
            </a:r>
            <a:r>
              <a:rPr lang="en-CA" altLang="en-US" sz="2400" noProof="0" dirty="0" smtClean="0"/>
              <a:t>inary </a:t>
            </a:r>
            <a:r>
              <a:rPr lang="en-CA" altLang="en-US" sz="2400" noProof="0" dirty="0" err="1" smtClean="0"/>
              <a:t>dig</a:t>
            </a:r>
            <a:r>
              <a:rPr lang="en-CA" altLang="en-US" sz="2400" b="1" noProof="0" dirty="0" err="1" smtClean="0">
                <a:solidFill>
                  <a:schemeClr val="accent2"/>
                </a:solidFill>
              </a:rPr>
              <a:t>IT</a:t>
            </a:r>
            <a:r>
              <a:rPr lang="en-CA" altLang="en-US" sz="2400" noProof="0" dirty="0" smtClean="0"/>
              <a:t>. The binary system consists of two values: 0 and 1</a:t>
            </a:r>
          </a:p>
          <a:p>
            <a:pPr>
              <a:lnSpc>
                <a:spcPct val="90000"/>
              </a:lnSpc>
            </a:pPr>
            <a:r>
              <a:rPr lang="en-CA" altLang="en-US" sz="2400" noProof="0" dirty="0" smtClean="0"/>
              <a:t>8 bits = 1 byte</a:t>
            </a:r>
          </a:p>
          <a:p>
            <a:pPr>
              <a:lnSpc>
                <a:spcPct val="90000"/>
              </a:lnSpc>
            </a:pPr>
            <a:r>
              <a:rPr lang="en-CA" altLang="en-US" sz="2400" noProof="0" dirty="0" smtClean="0"/>
              <a:t>Bytes are the basic measure of storage in computers</a:t>
            </a:r>
          </a:p>
          <a:p>
            <a:pPr>
              <a:lnSpc>
                <a:spcPct val="90000"/>
              </a:lnSpc>
            </a:pPr>
            <a:r>
              <a:rPr lang="en-CA" altLang="en-US" sz="2400" noProof="0" dirty="0" smtClean="0">
                <a:hlinkClick r:id="rId2"/>
              </a:rPr>
              <a:t>ASCII Code</a:t>
            </a:r>
            <a:r>
              <a:rPr lang="en-CA" altLang="en-US" sz="2400" noProof="0" dirty="0" smtClean="0"/>
              <a:t> (8 bits) and </a:t>
            </a:r>
            <a:r>
              <a:rPr lang="en-CA" altLang="en-US" sz="2400" noProof="0" dirty="0" smtClean="0">
                <a:hlinkClick r:id="rId3"/>
              </a:rPr>
              <a:t>Unicode</a:t>
            </a:r>
            <a:r>
              <a:rPr lang="en-CA" altLang="en-US" sz="2400" noProof="0" dirty="0" smtClean="0"/>
              <a:t> (usually 8 or 16 bits) assign a unique character to each pattern of 0s and 1s in a byte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482009-473B-40F2-808C-874FCDABE102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0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Kilobytes, megabytes, etc.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412776"/>
            <a:ext cx="4652210" cy="411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FFA20-82E3-426A-99C6-823EDEA7787C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51202" y="5805264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en.wikipedia.org/wiki/Template:Quantities_of_bytes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93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CA" noProof="0" dirty="0" smtClean="0"/>
              <a:t>How computers represent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40768"/>
            <a:ext cx="8126288" cy="1584176"/>
          </a:xfrm>
        </p:spPr>
        <p:txBody>
          <a:bodyPr/>
          <a:lstStyle/>
          <a:p>
            <a:r>
              <a:rPr lang="en-CA" altLang="en-US" sz="2000" noProof="0" dirty="0" smtClean="0"/>
              <a:t>0 or 1: One bit</a:t>
            </a:r>
          </a:p>
          <a:p>
            <a:r>
              <a:rPr lang="en-CA" altLang="en-US" sz="2000" noProof="0" dirty="0" smtClean="0"/>
              <a:t>Characters are represented by one byte</a:t>
            </a:r>
          </a:p>
          <a:p>
            <a:r>
              <a:rPr lang="en-CA" altLang="en-US" sz="2000" noProof="0" dirty="0" smtClean="0"/>
              <a:t>The word, CANADA, is represented by six bytes in ASCII encoding: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F05B7F-35E4-439F-9F4E-58E7BB92F75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graphicFrame>
        <p:nvGraphicFramePr>
          <p:cNvPr id="19866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496225"/>
              </p:ext>
            </p:extLst>
          </p:nvPr>
        </p:nvGraphicFramePr>
        <p:xfrm>
          <a:off x="2051720" y="2852936"/>
          <a:ext cx="4419600" cy="3108852"/>
        </p:xfrm>
        <a:graphic>
          <a:graphicData uri="http://schemas.openxmlformats.org/drawingml/2006/table">
            <a:tbl>
              <a:tblPr/>
              <a:tblGrid>
                <a:gridCol w="490538"/>
                <a:gridCol w="492125"/>
                <a:gridCol w="490537"/>
                <a:gridCol w="490538"/>
                <a:gridCol w="492125"/>
                <a:gridCol w="490537"/>
                <a:gridCol w="490538"/>
                <a:gridCol w="492125"/>
                <a:gridCol w="490537"/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Some hardware decisions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8400"/>
            <a:ext cx="685800" cy="457200"/>
          </a:xfrm>
        </p:spPr>
        <p:txBody>
          <a:bodyPr/>
          <a:lstStyle/>
          <a:p>
            <a:fld id="{046FFA20-82E3-426A-99C6-823EDEA7787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4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FFA20-82E3-426A-99C6-823EDEA7787C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687" y="116632"/>
            <a:ext cx="57513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3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FFA20-82E3-426A-99C6-823EDEA7787C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687" y="116632"/>
            <a:ext cx="57513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6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r>
              <a:rPr lang="en-CA" sz="2400" dirty="0" smtClean="0"/>
              <a:t>Most of the slides are adapted from </a:t>
            </a:r>
            <a:r>
              <a:rPr lang="en-CA" sz="2400" b="1" i="1" dirty="0"/>
              <a:t>COMM 226 Business Technology Management</a:t>
            </a:r>
            <a:r>
              <a:rPr lang="en-CA" sz="2400" dirty="0"/>
              <a:t> by David M. </a:t>
            </a:r>
            <a:r>
              <a:rPr lang="en-CA" sz="2400" dirty="0" err="1"/>
              <a:t>Kroenke</a:t>
            </a:r>
            <a:r>
              <a:rPr lang="en-CA" sz="2400" dirty="0"/>
              <a:t>, Andrew </a:t>
            </a:r>
            <a:r>
              <a:rPr lang="en-CA" sz="2400" dirty="0" err="1"/>
              <a:t>Gemino</a:t>
            </a:r>
            <a:r>
              <a:rPr lang="en-CA" sz="2400" dirty="0"/>
              <a:t>, Peter Tingling, and Earl H. McKinney, Jr. 2nd Custom Edition for Concordia University (2014) published by Pearson Canada. ISBN 13: </a:t>
            </a:r>
            <a:r>
              <a:rPr lang="en-CA" sz="2400" dirty="0" smtClean="0"/>
              <a:t>978-1-269-96956-7</a:t>
            </a:r>
          </a:p>
          <a:p>
            <a:r>
              <a:rPr lang="en-CA" sz="2400" smtClean="0"/>
              <a:t>Other </a:t>
            </a:r>
            <a:r>
              <a:rPr lang="en-CA" sz="2400" dirty="0" smtClean="0"/>
              <a:t>sources are noted on the slides themselves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AE3DA-3659-46F8-9323-DF957A7EF8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Types of computers</a:t>
            </a:r>
            <a:endParaRPr lang="en-CA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1520" y="3733800"/>
            <a:ext cx="8568952" cy="1752600"/>
          </a:xfrm>
        </p:spPr>
        <p:txBody>
          <a:bodyPr/>
          <a:lstStyle/>
          <a:p>
            <a:r>
              <a:rPr lang="en-CA" sz="1100" dirty="0"/>
              <a:t>Sources:</a:t>
            </a:r>
          </a:p>
          <a:p>
            <a:r>
              <a:rPr lang="en-CA" sz="1100" dirty="0"/>
              <a:t>https://upload.wikimedia.org/wikipedia/commons/d/d3/IBM_Blue_Gene_P_supercomputer.jpg</a:t>
            </a:r>
          </a:p>
          <a:p>
            <a:r>
              <a:rPr lang="en-CA" sz="1100" dirty="0"/>
              <a:t>https://upload.wikimedia.org/wikipedia/commons/2/21/Front_Z9_2094.jpg</a:t>
            </a:r>
          </a:p>
          <a:p>
            <a:r>
              <a:rPr lang="en-CA" sz="1100" dirty="0"/>
              <a:t>https://upload.wikimedia.org/wikipedia/commons/f/f5/Rack001.jpg</a:t>
            </a:r>
          </a:p>
          <a:p>
            <a:r>
              <a:rPr lang="en-CA" sz="1100" dirty="0"/>
              <a:t>http://bacikgroup.com/wp-content/uploads/2013/11/server-farm-shot.jpg</a:t>
            </a:r>
          </a:p>
          <a:p>
            <a:r>
              <a:rPr lang="en-CA" sz="1100" dirty="0"/>
              <a:t>http://sameeroostatics.meethi.com/spex_1021208898_650.png</a:t>
            </a:r>
          </a:p>
          <a:p>
            <a:r>
              <a:rPr lang="en-CA" sz="1100" dirty="0"/>
              <a:t>http://www.admiralmarkets.com/images/mtmac/MetaTrader4-for-Mac-OS.png</a:t>
            </a:r>
          </a:p>
          <a:p>
            <a:r>
              <a:rPr lang="en-CA" sz="1100" dirty="0"/>
              <a:t>https://www.apple.com/macbook-air/images/design_unibody2.jpg</a:t>
            </a:r>
          </a:p>
          <a:p>
            <a:r>
              <a:rPr lang="en-CA" sz="1100" dirty="0"/>
              <a:t>http://www.laptopjoy.com/wp-content/uploads/2009/10/laptop-computer-and-best-buy9.jpg</a:t>
            </a:r>
          </a:p>
          <a:p>
            <a:r>
              <a:rPr lang="en-CA" sz="1100" dirty="0"/>
              <a:t>http://static.digit.in/fckeditor/besttablets2013.jpg</a:t>
            </a:r>
          </a:p>
          <a:p>
            <a:r>
              <a:rPr lang="en-CA" sz="1100" dirty="0"/>
              <a:t>http://actu.meilleurmobile.com/wp-content/uploads/2014/07/smartphones3.jpg</a:t>
            </a:r>
          </a:p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8400"/>
            <a:ext cx="685800" cy="457200"/>
          </a:xfrm>
        </p:spPr>
        <p:txBody>
          <a:bodyPr/>
          <a:lstStyle/>
          <a:p>
            <a:fld id="{046FFA20-82E3-426A-99C6-823EDEA7787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3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Supercomputer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FFA20-82E3-426A-99C6-823EDEA7787C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Content Placeholder 4" descr="https://upload.wikimedia.org/wikipedia/commons/d/d3/IBM_Blue_Gene_P_supercompu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21213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Mainframe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FFA20-82E3-426A-99C6-823EDEA7787C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196" name="Picture 4" descr="https://upload.wikimedia.org/wikipedia/commons/2/21/Front_Z9_2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859075"/>
            <a:ext cx="4320480" cy="529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Servers and server farms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FFA20-82E3-426A-99C6-823EDEA7787C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2" descr="https://upload.wikimedia.org/wikipedia/commons/thumb/f/f5/Rack001.jpg/800px-Rack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08513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bacikgroup.com/wp-content/uploads/2013/11/server-farm-sho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5268581" cy="350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Desktop and laptop computers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FFA20-82E3-426A-99C6-823EDEA7787C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1266" name="Picture 2" descr="http://sameeroostatics.meethi.com/spex_1021208898_65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344" y="1379612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dmiralmarkets.com/images/mtmac/MetaTrader4-for-Mac-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291939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www.apple.com/macbook-air/images/design_unibody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44" y="3933056"/>
            <a:ext cx="3143603" cy="176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laptopjoy.com/wp-content/uploads/2009/10/laptop-computer-and-best-buy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137" y="3933056"/>
            <a:ext cx="2613040" cy="21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Tablets and smartphones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FFA20-82E3-426A-99C6-823EDEA7787C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2290" name="Picture 2" descr="http://static.digit.in/fckeditor/besttablets2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34014"/>
            <a:ext cx="4392488" cy="28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ctu.meilleurmobile.com/wp-content/uploads/2014/07/smartphones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8324" y="3933056"/>
            <a:ext cx="4989096" cy="28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2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Inside a computer</a:t>
            </a:r>
            <a:endParaRPr lang="en-CA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048" y="1844824"/>
            <a:ext cx="3964657" cy="30169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FFA20-82E3-426A-99C6-823EDEA7787C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5" descr="fg04_0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844824"/>
            <a:ext cx="4320480" cy="301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322073" y="5422048"/>
            <a:ext cx="664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hlinkClick r:id="rId4"/>
              </a:rPr>
              <a:t>http://</a:t>
            </a:r>
            <a:r>
              <a:rPr lang="fr-CA" dirty="0" smtClean="0">
                <a:hlinkClick r:id="rId4"/>
              </a:rPr>
              <a:t>computer.howstuffworks.com/23-computer-tour-video.htm</a:t>
            </a:r>
            <a:r>
              <a:rPr lang="fr-CA" dirty="0" smtClean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59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Computer data sizes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8400"/>
            <a:ext cx="685800" cy="457200"/>
          </a:xfrm>
        </p:spPr>
        <p:txBody>
          <a:bodyPr/>
          <a:lstStyle/>
          <a:p>
            <a:fld id="{046FFA20-82E3-426A-99C6-823EDEA7787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3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MSB">
  <a:themeElements>
    <a:clrScheme name="JMSB">
      <a:dk1>
        <a:srgbClr val="5C1F00"/>
      </a:dk1>
      <a:lt1>
        <a:srgbClr val="800000"/>
      </a:lt1>
      <a:dk2>
        <a:srgbClr val="FFFFFF"/>
      </a:dk2>
      <a:lt2>
        <a:srgbClr val="DFD293"/>
      </a:lt2>
      <a:accent1>
        <a:srgbClr val="BE7960"/>
      </a:accent1>
      <a:accent2>
        <a:srgbClr val="CC330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CC3300"/>
      </a:hlink>
      <a:folHlink>
        <a:srgbClr val="D3A219"/>
      </a:folHlink>
    </a:clrScheme>
    <a:fontScheme name="Blank Presentation">
      <a:majorFont>
        <a:latin typeface="Gill Sans MT Pro Bold"/>
        <a:ea typeface="ＭＳ Ｐゴシック"/>
        <a:cs typeface=""/>
      </a:majorFont>
      <a:minorFont>
        <a:latin typeface="Gill Sans MT Pro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JMSB</Template>
  <TotalTime>4246</TotalTime>
  <Words>372</Words>
  <Application>Microsoft Office PowerPoint</Application>
  <PresentationFormat>Affichage à l'écran (4:3)</PresentationFormat>
  <Paragraphs>115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Gill Sans MT Pro Bold</vt:lpstr>
      <vt:lpstr>Gill Sans MT Pro Book</vt:lpstr>
      <vt:lpstr>Times New Roman</vt:lpstr>
      <vt:lpstr>JMSB</vt:lpstr>
      <vt:lpstr>COMM 226  Hardware</vt:lpstr>
      <vt:lpstr>Types of computers</vt:lpstr>
      <vt:lpstr>Supercomputer</vt:lpstr>
      <vt:lpstr>Mainframe</vt:lpstr>
      <vt:lpstr>Servers and server farms</vt:lpstr>
      <vt:lpstr>Desktop and laptop computers</vt:lpstr>
      <vt:lpstr>Tablets and smartphones</vt:lpstr>
      <vt:lpstr>Inside a computer</vt:lpstr>
      <vt:lpstr>Computer data sizes</vt:lpstr>
      <vt:lpstr>Computer memory basics</vt:lpstr>
      <vt:lpstr>Kilobytes, megabytes, etc.</vt:lpstr>
      <vt:lpstr>How computers represent data</vt:lpstr>
      <vt:lpstr>Some hardware decisions</vt:lpstr>
      <vt:lpstr>Présentation PowerPoint</vt:lpstr>
      <vt:lpstr>Présentation PowerPoint</vt:lpstr>
      <vt:lpstr>Sources</vt:lpstr>
    </vt:vector>
  </TitlesOfParts>
  <Company>wsu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vandeventer</dc:creator>
  <cp:lastModifiedBy>Chitu Okoli</cp:lastModifiedBy>
  <cp:revision>132</cp:revision>
  <cp:lastPrinted>1601-01-01T00:00:00Z</cp:lastPrinted>
  <dcterms:created xsi:type="dcterms:W3CDTF">2002-08-01T23:18:42Z</dcterms:created>
  <dcterms:modified xsi:type="dcterms:W3CDTF">2015-01-19T04:52:47Z</dcterms:modified>
</cp:coreProperties>
</file>