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382" r:id="rId2"/>
    <p:sldId id="434" r:id="rId3"/>
    <p:sldId id="435" r:id="rId4"/>
    <p:sldId id="432" r:id="rId5"/>
    <p:sldId id="387" r:id="rId6"/>
    <p:sldId id="388" r:id="rId7"/>
    <p:sldId id="433" r:id="rId8"/>
    <p:sldId id="398" r:id="rId9"/>
    <p:sldId id="399" r:id="rId10"/>
    <p:sldId id="436" r:id="rId11"/>
    <p:sldId id="430" r:id="rId12"/>
    <p:sldId id="431" r:id="rId13"/>
    <p:sldId id="437" r:id="rId14"/>
    <p:sldId id="425" r:id="rId15"/>
    <p:sldId id="426" r:id="rId16"/>
    <p:sldId id="428" r:id="rId17"/>
    <p:sldId id="427" r:id="rId18"/>
    <p:sldId id="429" r:id="rId19"/>
    <p:sldId id="440" r:id="rId20"/>
    <p:sldId id="439" r:id="rId21"/>
    <p:sldId id="438" r:id="rId22"/>
    <p:sldId id="3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E961B1A-E023-40C5-A876-1B9EC5DF8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59AD443-1C75-45D0-841C-BA6588F94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47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500EB-3841-4A49-B624-E9096357D2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B</a:t>
            </a:r>
          </a:p>
          <a:p>
            <a:endParaRPr lang="fr-CA" dirty="0" smtClean="0"/>
          </a:p>
          <a:p>
            <a:r>
              <a:rPr lang="fr-CA" dirty="0" smtClean="0"/>
              <a:t>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AD443-1C75-45D0-841C-BA6588F949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1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Imagine how complex the same query would have been in the normalized transactional database on the left!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AD443-1C75-45D0-841C-BA6588F949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9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406208" cy="129540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06208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59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7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" y="6248400"/>
            <a:ext cx="685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680C-20AD-4310-B793-66A33EB59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2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77B-G8CA2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ryG3Jy6eI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530cnFfk8Y" TargetMode="External"/><Relationship Id="rId2" Type="http://schemas.openxmlformats.org/officeDocument/2006/relationships/hyperlink" Target="https://youtu.be/9NUjHBNWe9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lsonbrain.com/shop/isbn/978128519614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FnewuBsYi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n63KXf0ix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7848600" cy="2362200"/>
          </a:xfrm>
        </p:spPr>
        <p:txBody>
          <a:bodyPr/>
          <a:lstStyle/>
          <a:p>
            <a:r>
              <a:rPr lang="en-CA" altLang="en-US" dirty="0"/>
              <a:t>BTM 382 Database Management</a:t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>Chapter 13: Business intelligence and </a:t>
            </a:r>
            <a:br>
              <a:rPr lang="en-CA" altLang="en-US" dirty="0"/>
            </a:br>
            <a:r>
              <a:rPr lang="en-CA" altLang="en-US" dirty="0"/>
              <a:t>data warehousing</a:t>
            </a:r>
            <a:br>
              <a:rPr lang="en-CA" altLang="en-US" dirty="0"/>
            </a:br>
            <a:r>
              <a:rPr lang="en-CA" altLang="en-US" dirty="0"/>
              <a:t>Chapter 14-4: Data analytics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14875"/>
            <a:ext cx="8077200" cy="1219200"/>
          </a:xfrm>
        </p:spPr>
        <p:txBody>
          <a:bodyPr/>
          <a:lstStyle/>
          <a:p>
            <a:r>
              <a:rPr lang="en-CA" altLang="en-US" sz="2400" b="1" noProof="0" dirty="0" smtClean="0"/>
              <a:t>Chitu Okoli</a:t>
            </a:r>
          </a:p>
          <a:p>
            <a:r>
              <a:rPr lang="en-CA" altLang="en-US" sz="1800" noProof="0" dirty="0" smtClean="0"/>
              <a:t>Associate Professor in Business Technology Management</a:t>
            </a:r>
          </a:p>
          <a:p>
            <a:r>
              <a:rPr lang="en-CA" altLang="en-US" sz="1800" noProof="0" dirty="0" smtClean="0"/>
              <a:t>John Molson School of Business, Concordia University, Montréal</a:t>
            </a:r>
          </a:p>
        </p:txBody>
      </p:sp>
    </p:spTree>
    <p:extLst>
      <p:ext uri="{BB962C8B-B14F-4D97-AF65-F5344CB8AC3E}">
        <p14:creationId xmlns:p14="http://schemas.microsoft.com/office/powerpoint/2010/main" val="20299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Comparison of operational databases with data warehouses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23060"/>
            <a:ext cx="7886700" cy="4244340"/>
          </a:xfrm>
        </p:spPr>
        <p:txBody>
          <a:bodyPr/>
          <a:lstStyle/>
          <a:p>
            <a:r>
              <a:rPr lang="en-CA" sz="2000" dirty="0" smtClean="0"/>
              <a:t>Both use the </a:t>
            </a:r>
            <a:r>
              <a:rPr lang="en-CA" sz="2000" b="1" dirty="0" smtClean="0"/>
              <a:t>relational model</a:t>
            </a:r>
            <a:r>
              <a:rPr lang="en-CA" sz="2000" dirty="0" smtClean="0"/>
              <a:t> (based on tables linked by foreign keys), but</a:t>
            </a:r>
          </a:p>
          <a:p>
            <a:pPr lvl="1"/>
            <a:r>
              <a:rPr lang="en-CA" sz="1800" dirty="0" smtClean="0"/>
              <a:t>Operational databases use the </a:t>
            </a:r>
            <a:r>
              <a:rPr lang="en-CA" sz="1800" b="1" dirty="0" smtClean="0"/>
              <a:t>entity-relationship model</a:t>
            </a:r>
            <a:r>
              <a:rPr lang="en-CA" sz="1800" dirty="0" smtClean="0"/>
              <a:t> to think about its tables, whereas</a:t>
            </a:r>
          </a:p>
          <a:p>
            <a:pPr lvl="1"/>
            <a:r>
              <a:rPr lang="en-CA" sz="1800" dirty="0" smtClean="0"/>
              <a:t>Data warehouses use the </a:t>
            </a:r>
            <a:r>
              <a:rPr lang="en-CA" sz="1800" b="1" dirty="0" smtClean="0"/>
              <a:t>star schema</a:t>
            </a:r>
            <a:r>
              <a:rPr lang="en-CA" sz="1800" dirty="0" smtClean="0"/>
              <a:t> to think about its tables</a:t>
            </a:r>
          </a:p>
          <a:p>
            <a:r>
              <a:rPr lang="en-CA" sz="2000" dirty="0" smtClean="0"/>
              <a:t>Both use </a:t>
            </a:r>
            <a:r>
              <a:rPr lang="en-CA" sz="2000" b="1" dirty="0" smtClean="0"/>
              <a:t>relational databases that work with SQL</a:t>
            </a:r>
            <a:r>
              <a:rPr lang="en-CA" sz="2000" dirty="0" smtClean="0"/>
              <a:t>, but</a:t>
            </a:r>
          </a:p>
          <a:p>
            <a:pPr lvl="1"/>
            <a:r>
              <a:rPr lang="en-CA" sz="1800" dirty="0" smtClean="0"/>
              <a:t>Operational databases are optimized both for </a:t>
            </a:r>
            <a:r>
              <a:rPr lang="en-CA" sz="1800" b="1" dirty="0" smtClean="0"/>
              <a:t>frequent read and write</a:t>
            </a:r>
            <a:r>
              <a:rPr lang="en-CA" sz="1800" dirty="0" smtClean="0"/>
              <a:t> operations, whereas</a:t>
            </a:r>
          </a:p>
          <a:p>
            <a:pPr lvl="1"/>
            <a:r>
              <a:rPr lang="en-CA" sz="1800" dirty="0" smtClean="0"/>
              <a:t>Data warehouses are optimized for </a:t>
            </a:r>
            <a:r>
              <a:rPr lang="en-CA" sz="1800" b="1" dirty="0" smtClean="0"/>
              <a:t>intensive read-only operations</a:t>
            </a:r>
            <a:r>
              <a:rPr lang="en-CA" sz="1800" dirty="0" smtClean="0"/>
              <a:t> with no regular writes</a:t>
            </a:r>
          </a:p>
          <a:p>
            <a:r>
              <a:rPr lang="en-CA" sz="2000" dirty="0" smtClean="0"/>
              <a:t>Both assure </a:t>
            </a:r>
            <a:r>
              <a:rPr lang="en-CA" sz="2000" b="1" dirty="0" smtClean="0"/>
              <a:t>data integrity</a:t>
            </a:r>
            <a:r>
              <a:rPr lang="en-CA" sz="2000" dirty="0" smtClean="0"/>
              <a:t>, but</a:t>
            </a:r>
          </a:p>
          <a:p>
            <a:pPr lvl="1"/>
            <a:r>
              <a:rPr lang="en-CA" sz="1800" dirty="0" smtClean="0"/>
              <a:t>Operational databases </a:t>
            </a:r>
            <a:r>
              <a:rPr lang="en-CA" sz="1800" b="1" dirty="0"/>
              <a:t>enforce </a:t>
            </a:r>
            <a:r>
              <a:rPr lang="en-CA" sz="1800" b="1" dirty="0" smtClean="0"/>
              <a:t>transaction </a:t>
            </a:r>
            <a:r>
              <a:rPr lang="en-CA" sz="1800" b="1" dirty="0"/>
              <a:t>integrity</a:t>
            </a:r>
            <a:r>
              <a:rPr lang="en-CA" sz="1800" dirty="0"/>
              <a:t> </a:t>
            </a:r>
            <a:r>
              <a:rPr lang="en-CA" sz="1800" dirty="0" smtClean="0"/>
              <a:t>during its frequent write operations (this slows them down), whereas</a:t>
            </a:r>
          </a:p>
          <a:p>
            <a:pPr lvl="1"/>
            <a:r>
              <a:rPr lang="en-CA" sz="1800" dirty="0" smtClean="0"/>
              <a:t>Data warehouses </a:t>
            </a:r>
            <a:r>
              <a:rPr lang="en-CA" sz="1800" b="1" dirty="0" smtClean="0"/>
              <a:t>don’t need to check for integrity</a:t>
            </a:r>
            <a:r>
              <a:rPr lang="en-CA" sz="1800" dirty="0" smtClean="0"/>
              <a:t> during regular operations, only during periodic data updates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0503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87" y="116632"/>
            <a:ext cx="5751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15679" y="6019800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Links to the videos from this slide are on the last slide in this presentation (Sources)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1567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technical details about </a:t>
            </a:r>
            <a:br>
              <a:rPr lang="en-CA" dirty="0" smtClean="0"/>
            </a:br>
            <a:r>
              <a:rPr lang="en-CA" dirty="0" smtClean="0"/>
              <a:t>data warehouses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31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321"/>
            <a:ext cx="8186710" cy="569168"/>
          </a:xfrm>
        </p:spPr>
        <p:txBody>
          <a:bodyPr/>
          <a:lstStyle/>
          <a:p>
            <a:r>
              <a:rPr lang="en-CA" sz="2800" dirty="0" smtClean="0"/>
              <a:t>Star schema—data model for data warehouses</a:t>
            </a:r>
            <a:endParaRPr lang="en-CA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2" t="2906" r="12670" b="4109"/>
          <a:stretch/>
        </p:blipFill>
        <p:spPr>
          <a:xfrm>
            <a:off x="77709" y="763265"/>
            <a:ext cx="4570490" cy="28677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9" r="11111" b="6519"/>
          <a:stretch/>
        </p:blipFill>
        <p:spPr>
          <a:xfrm>
            <a:off x="76200" y="3733800"/>
            <a:ext cx="4571999" cy="304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586037"/>
            <a:ext cx="4295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458200" cy="950168"/>
          </a:xfrm>
        </p:spPr>
        <p:txBody>
          <a:bodyPr/>
          <a:lstStyle/>
          <a:p>
            <a:r>
              <a:rPr lang="en-CA" dirty="0" smtClean="0"/>
              <a:t>Attribute hierarchies and </a:t>
            </a:r>
            <a:br>
              <a:rPr lang="en-CA" dirty="0" smtClean="0"/>
            </a:br>
            <a:r>
              <a:rPr lang="en-CA" dirty="0" smtClean="0"/>
              <a:t>relational table representation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976" y="1485900"/>
            <a:ext cx="4888024" cy="3733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9724"/>
            <a:ext cx="4599012" cy="35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CA" dirty="0" smtClean="0"/>
              <a:t>Star schema vs normalized database</a:t>
            </a:r>
            <a:endParaRPr lang="en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335993"/>
            <a:ext cx="4152900" cy="40195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67114" y="5605273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youtu.be/q77B-G8CA24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13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queries for star schema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457200" y="1021374"/>
            <a:ext cx="4040188" cy="639762"/>
          </a:xfrm>
        </p:spPr>
        <p:txBody>
          <a:bodyPr/>
          <a:lstStyle/>
          <a:p>
            <a:r>
              <a:rPr lang="en-CA" dirty="0" smtClean="0"/>
              <a:t>Normalized database (partial view)</a:t>
            </a:r>
            <a:endParaRPr lang="en-CA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03021"/>
            <a:ext cx="4191000" cy="3274218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>
          <a:xfrm>
            <a:off x="5105400" y="1021374"/>
            <a:ext cx="3810000" cy="639762"/>
          </a:xfrm>
        </p:spPr>
        <p:txBody>
          <a:bodyPr/>
          <a:lstStyle/>
          <a:p>
            <a:r>
              <a:rPr lang="en-CA" dirty="0" smtClean="0"/>
              <a:t>Star schema</a:t>
            </a:r>
            <a:br>
              <a:rPr lang="en-CA" dirty="0" smtClean="0"/>
            </a:br>
            <a:r>
              <a:rPr lang="en-CA" dirty="0" smtClean="0"/>
              <a:t>(simplified, partial view)</a:t>
            </a:r>
            <a:endParaRPr lang="en-CA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768110"/>
            <a:ext cx="3509628" cy="33969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388" y="5240201"/>
            <a:ext cx="4646612" cy="16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7772400" cy="7977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Online analytical processing (OLAP)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712" y="1166812"/>
            <a:ext cx="6124575" cy="4524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62103" y="5943600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youtu.be/2ryG3Jy6eIY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7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4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524000"/>
          </a:xfrm>
        </p:spPr>
        <p:txBody>
          <a:bodyPr/>
          <a:lstStyle/>
          <a:p>
            <a:r>
              <a:rPr lang="en-CA" sz="3200" dirty="0" smtClean="0"/>
              <a:t>Structure of BTM 382 Database Management</a:t>
            </a:r>
            <a:endParaRPr lang="en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81600"/>
          </a:xfrm>
        </p:spPr>
        <p:txBody>
          <a:bodyPr/>
          <a:lstStyle/>
          <a:p>
            <a:r>
              <a:rPr lang="en-CA" sz="1800" b="1" dirty="0"/>
              <a:t>Week 1: Introduction and overview</a:t>
            </a:r>
          </a:p>
          <a:p>
            <a:pPr lvl="1"/>
            <a:r>
              <a:rPr lang="en-CA" sz="1800" dirty="0"/>
              <a:t>ch1: Introduction</a:t>
            </a:r>
          </a:p>
          <a:p>
            <a:r>
              <a:rPr lang="en-CA" sz="1800" b="1" dirty="0"/>
              <a:t>Weeks 2-6: Database design</a:t>
            </a:r>
          </a:p>
          <a:p>
            <a:pPr lvl="1"/>
            <a:r>
              <a:rPr lang="en-CA" sz="1800" dirty="0"/>
              <a:t>ch3: Relational model</a:t>
            </a:r>
          </a:p>
          <a:p>
            <a:pPr lvl="1"/>
            <a:r>
              <a:rPr lang="en-CA" sz="1800" dirty="0"/>
              <a:t>ch4: ER modeling</a:t>
            </a:r>
          </a:p>
          <a:p>
            <a:pPr lvl="1"/>
            <a:r>
              <a:rPr lang="en-CA" sz="1800" dirty="0"/>
              <a:t>ch6: Normalization</a:t>
            </a:r>
          </a:p>
          <a:p>
            <a:pPr lvl="1"/>
            <a:r>
              <a:rPr lang="en-CA" sz="1800" dirty="0"/>
              <a:t>ERD modeling exercise</a:t>
            </a:r>
          </a:p>
          <a:p>
            <a:pPr lvl="1"/>
            <a:r>
              <a:rPr lang="en-CA" sz="1800" dirty="0"/>
              <a:t>ch5: Advanced data modeling</a:t>
            </a:r>
          </a:p>
          <a:p>
            <a:r>
              <a:rPr lang="en-CA" sz="1800" b="1" dirty="0"/>
              <a:t>Week 7: Midterm exam</a:t>
            </a:r>
          </a:p>
          <a:p>
            <a:r>
              <a:rPr lang="en-CA" sz="1800" b="1" dirty="0"/>
              <a:t>Weeks 8-10: Database programming</a:t>
            </a:r>
          </a:p>
          <a:p>
            <a:pPr lvl="1"/>
            <a:r>
              <a:rPr lang="en-CA" sz="1800" dirty="0"/>
              <a:t>ch7: Intro to SQL</a:t>
            </a:r>
          </a:p>
          <a:p>
            <a:pPr lvl="1"/>
            <a:r>
              <a:rPr lang="en-CA" sz="1800" dirty="0"/>
              <a:t>ch8: Advanced SQL</a:t>
            </a:r>
          </a:p>
          <a:p>
            <a:pPr lvl="1"/>
            <a:r>
              <a:rPr lang="en-CA" sz="1800" dirty="0"/>
              <a:t>SQL exercises</a:t>
            </a:r>
          </a:p>
          <a:p>
            <a:r>
              <a:rPr lang="en-CA" sz="1800" b="1" dirty="0"/>
              <a:t>Weeks 11-13: Database management</a:t>
            </a:r>
          </a:p>
          <a:p>
            <a:pPr lvl="1"/>
            <a:r>
              <a:rPr lang="en-CA" sz="1800" dirty="0"/>
              <a:t>ch2,12,14: Data models</a:t>
            </a:r>
          </a:p>
          <a:p>
            <a:pPr lvl="1"/>
            <a:r>
              <a:rPr lang="en-CA" sz="1800" dirty="0"/>
              <a:t>ch13: Business intelligence and data warehousing</a:t>
            </a:r>
          </a:p>
          <a:p>
            <a:pPr lvl="1"/>
            <a:r>
              <a:rPr lang="en-CA" sz="1800" dirty="0"/>
              <a:t>ch9,15,16: Selected managerial topics</a:t>
            </a:r>
          </a:p>
        </p:txBody>
      </p:sp>
      <p:sp>
        <p:nvSpPr>
          <p:cNvPr id="6" name="Flèche droite 5"/>
          <p:cNvSpPr/>
          <p:nvPr/>
        </p:nvSpPr>
        <p:spPr bwMode="auto">
          <a:xfrm>
            <a:off x="144780" y="5654040"/>
            <a:ext cx="94488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Summary of Chapter 13:</a:t>
            </a:r>
            <a:br>
              <a:rPr lang="en-CA" altLang="en-US" dirty="0" smtClean="0"/>
            </a:br>
            <a:r>
              <a:rPr lang="en-CA" dirty="0"/>
              <a:t>Business intelligence and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data </a:t>
            </a:r>
            <a:r>
              <a:rPr lang="en-CA" dirty="0"/>
              <a:t>warehousing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331720"/>
            <a:ext cx="7772400" cy="3535680"/>
          </a:xfrm>
        </p:spPr>
        <p:txBody>
          <a:bodyPr/>
          <a:lstStyle/>
          <a:p>
            <a:r>
              <a:rPr lang="en-CA" dirty="0" smtClean="0"/>
              <a:t>Business intelligence is a comprehensive set of tools and processes to support business decisions with data.</a:t>
            </a:r>
          </a:p>
          <a:p>
            <a:r>
              <a:rPr lang="en-CA" dirty="0" smtClean="0"/>
              <a:t>Although both are based on relational database technology, operational databases are fundamentally different from data warehouses.</a:t>
            </a:r>
          </a:p>
          <a:p>
            <a:r>
              <a:rPr lang="en-CA" dirty="0" smtClean="0"/>
              <a:t>A data warehouse uses the star schema as a data model optimized for obtaining rapid results to queries.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2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0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Introduction to Pivot Tables, Charts, and Dashboards in Excel: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CA" dirty="0"/>
              <a:t>Part 1: </a:t>
            </a:r>
            <a:r>
              <a:rPr lang="en-CA" dirty="0">
                <a:hlinkClick r:id="rId2"/>
              </a:rPr>
              <a:t>https://youtu.be/9NUjHBNWe9M</a:t>
            </a:r>
            <a:r>
              <a:rPr lang="en-CA" dirty="0"/>
              <a:t> 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CA" dirty="0"/>
              <a:t>Part 2: </a:t>
            </a:r>
            <a:r>
              <a:rPr lang="en-CA" dirty="0">
                <a:hlinkClick r:id="rId3"/>
              </a:rPr>
              <a:t>https://youtu.be/g530cnFfk8Y</a:t>
            </a:r>
            <a:r>
              <a:rPr lang="en-CA" dirty="0"/>
              <a:t> </a:t>
            </a:r>
          </a:p>
          <a:p>
            <a:r>
              <a:rPr lang="en-CA" dirty="0" smtClean="0"/>
              <a:t>Most of the slides are adapted from </a:t>
            </a:r>
            <a:r>
              <a:rPr lang="en-CA" b="1" i="1" dirty="0">
                <a:hlinkClick r:id="rId4"/>
              </a:rPr>
              <a:t>Database Systems: Design, Implementation and Management</a:t>
            </a:r>
            <a:r>
              <a:rPr lang="en-CA" dirty="0"/>
              <a:t> by Carlos Coronel and Steven Morris. 11th edition (2015) published by Cengage Learning. ISBN 13: </a:t>
            </a:r>
            <a:r>
              <a:rPr lang="en-CA" dirty="0" smtClean="0"/>
              <a:t>978-1-285-19614-5</a:t>
            </a:r>
          </a:p>
          <a:p>
            <a:r>
              <a:rPr lang="en-CA" dirty="0" smtClean="0"/>
              <a:t>Other sources are noted on the slides themselves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Review of Chapter 13:</a:t>
            </a:r>
            <a:br>
              <a:rPr lang="en-CA" altLang="en-US" dirty="0" smtClean="0"/>
            </a:br>
            <a:r>
              <a:rPr lang="en-CA" dirty="0"/>
              <a:t>Business intelligence and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data </a:t>
            </a:r>
            <a:r>
              <a:rPr lang="en-CA" dirty="0"/>
              <a:t>warehousing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331720"/>
            <a:ext cx="7772400" cy="3535680"/>
          </a:xfrm>
        </p:spPr>
        <p:txBody>
          <a:bodyPr/>
          <a:lstStyle/>
          <a:p>
            <a:r>
              <a:rPr lang="en-CA" sz="2800" dirty="0" smtClean="0"/>
              <a:t>What is the scope of business intelligence?</a:t>
            </a:r>
          </a:p>
          <a:p>
            <a:r>
              <a:rPr lang="en-CA" sz="2800" dirty="0" smtClean="0"/>
              <a:t>What are the most important differences between an operational database and </a:t>
            </a:r>
            <a:br>
              <a:rPr lang="en-CA" sz="2800" dirty="0" smtClean="0"/>
            </a:br>
            <a:r>
              <a:rPr lang="en-CA" sz="2800" dirty="0" smtClean="0"/>
              <a:t>a data warehouse?</a:t>
            </a:r>
          </a:p>
          <a:p>
            <a:r>
              <a:rPr lang="en-CA" sz="2800" dirty="0" smtClean="0"/>
              <a:t>What are the important structural components of a data warehouse?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77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Business intelligence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53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7772400" cy="64536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Business intelligence (BI)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Comprehensive, cohesive, integrated set of tools and processes</a:t>
            </a:r>
          </a:p>
          <a:p>
            <a:pPr lvl="1" eaLnBrk="1" hangingPunct="1"/>
            <a:r>
              <a:rPr lang="en-US" altLang="en-US" sz="2000" dirty="0" smtClean="0"/>
              <a:t>Captures, collects, integrates, stores, and analyzes data</a:t>
            </a:r>
          </a:p>
          <a:p>
            <a:pPr eaLnBrk="1" hangingPunct="1"/>
            <a:r>
              <a:rPr lang="en-US" altLang="en-US" sz="2400" dirty="0" smtClean="0"/>
              <a:t>Purpose is to generate and present information to support business decision making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971800"/>
            <a:ext cx="4425031" cy="2390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5802" y="5552642"/>
            <a:ext cx="332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youtu.be/LFnewuBsYiY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8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Business intelligence framework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8326" y="1200150"/>
            <a:ext cx="5418283" cy="52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Operational databases vs.</a:t>
            </a:r>
            <a:br>
              <a:rPr lang="en-US" altLang="en-US" dirty="0"/>
            </a:br>
            <a:r>
              <a:rPr lang="en-US" altLang="en-US" dirty="0"/>
              <a:t>Data warehouses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5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Operational data vs.</a:t>
            </a:r>
            <a:br>
              <a:rPr lang="en-US" altLang="en-US" dirty="0" smtClean="0"/>
            </a:br>
            <a:r>
              <a:rPr lang="en-US" altLang="en-US" dirty="0" smtClean="0"/>
              <a:t>Decision </a:t>
            </a:r>
            <a:r>
              <a:rPr lang="en-US" altLang="en-US" dirty="0" smtClean="0"/>
              <a:t>support data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02462"/>
            <a:ext cx="8153400" cy="449353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Operational data</a:t>
            </a:r>
          </a:p>
          <a:p>
            <a:pPr lvl="1" eaLnBrk="1" hangingPunct="1"/>
            <a:r>
              <a:rPr lang="en-US" altLang="en-US" sz="2000" dirty="0" smtClean="0"/>
              <a:t>Optimized to support transactions representing daily </a:t>
            </a:r>
            <a:r>
              <a:rPr lang="en-US" altLang="en-US" sz="2000" dirty="0" smtClean="0"/>
              <a:t>operations (creating, reading, updating, and deleting records)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Stored in relational database with highly normalized structures</a:t>
            </a:r>
          </a:p>
          <a:p>
            <a:pPr lvl="1" eaLnBrk="1" hangingPunct="1"/>
            <a:r>
              <a:rPr lang="en-US" altLang="en-US" sz="2000" dirty="0" smtClean="0"/>
              <a:t>Seldom well-suited for decision support tasks</a:t>
            </a:r>
          </a:p>
          <a:p>
            <a:r>
              <a:rPr lang="en-US" altLang="en-US" sz="2400" dirty="0" smtClean="0"/>
              <a:t>Decision support data</a:t>
            </a:r>
          </a:p>
          <a:p>
            <a:pPr lvl="1"/>
            <a:r>
              <a:rPr lang="en-US" altLang="en-US" sz="2000" dirty="0" smtClean="0"/>
              <a:t>Optimized to support advanced reporting (read-only queries)</a:t>
            </a:r>
          </a:p>
          <a:p>
            <a:pPr lvl="1"/>
            <a:r>
              <a:rPr lang="en-US" altLang="en-US" sz="2000" dirty="0" smtClean="0"/>
              <a:t>Supports </a:t>
            </a:r>
            <a:r>
              <a:rPr lang="en-US" altLang="en-US" sz="2000" dirty="0" smtClean="0"/>
              <a:t>decisions by helping managers quickly see the big picture (roll up) and digging into the details (drill down), back and forth as needed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Effectiveness of BI depends on quality of data gathered at operational level</a:t>
            </a:r>
          </a:p>
        </p:txBody>
      </p:sp>
    </p:spTree>
    <p:extLst>
      <p:ext uri="{BB962C8B-B14F-4D97-AF65-F5344CB8AC3E}">
        <p14:creationId xmlns:p14="http://schemas.microsoft.com/office/powerpoint/2010/main" val="21205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Operational databases vs.</a:t>
            </a:r>
            <a:br>
              <a:rPr lang="en-US" altLang="en-US" dirty="0" smtClean="0"/>
            </a:br>
            <a:r>
              <a:rPr lang="en-US" altLang="en-US" dirty="0" smtClean="0"/>
              <a:t>Data warehouses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4837" y="60960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youtu.be/n63KXf0ixis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" r="1013" b="1759"/>
          <a:stretch/>
        </p:blipFill>
        <p:spPr>
          <a:xfrm>
            <a:off x="937259" y="1752600"/>
            <a:ext cx="7223761" cy="40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13-11399 PPT English Template">
  <a:themeElements>
    <a:clrScheme name="Concordia palette">
      <a:dk1>
        <a:sysClr val="windowText" lastClr="000000"/>
      </a:dk1>
      <a:lt1>
        <a:sysClr val="window" lastClr="FFFFFF"/>
      </a:lt1>
      <a:dk2>
        <a:srgbClr val="FFFFFF"/>
      </a:dk2>
      <a:lt2>
        <a:srgbClr val="FFCC66"/>
      </a:lt2>
      <a:accent1>
        <a:srgbClr val="CC6600"/>
      </a:accent1>
      <a:accent2>
        <a:srgbClr val="CC3300"/>
      </a:accent2>
      <a:accent3>
        <a:srgbClr val="666699"/>
      </a:accent3>
      <a:accent4>
        <a:srgbClr val="D8D8D8"/>
      </a:accent4>
      <a:accent5>
        <a:srgbClr val="FF9999"/>
      </a:accent5>
      <a:accent6>
        <a:srgbClr val="CC6600"/>
      </a:accent6>
      <a:hlink>
        <a:srgbClr val="CC3300"/>
      </a:hlink>
      <a:folHlink>
        <a:srgbClr val="CC99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msb.potx" id="{F6C46702-A3E0-4FB2-9C84-B17764B8F1D5}" vid="{1DDA5605-EC2F-4058-8D4E-72EC083A33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jmsb</Template>
  <TotalTime>0</TotalTime>
  <Words>608</Words>
  <Application>Microsoft Office PowerPoint</Application>
  <PresentationFormat>On-screen Show (4:3)</PresentationFormat>
  <Paragraphs>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Bold</vt:lpstr>
      <vt:lpstr>GillSans Bold</vt:lpstr>
      <vt:lpstr>Times</vt:lpstr>
      <vt:lpstr>Times New Roman</vt:lpstr>
      <vt:lpstr>Wingdings</vt:lpstr>
      <vt:lpstr>T13-11399 PPT English Template</vt:lpstr>
      <vt:lpstr>BTM 382 Database Management  Chapter 13: Business intelligence and  data warehousing Chapter 14-4: Data analytics</vt:lpstr>
      <vt:lpstr>Structure of BTM 382 Database Management</vt:lpstr>
      <vt:lpstr>Review of Chapter 13: Business intelligence and  data warehousing</vt:lpstr>
      <vt:lpstr>Business intelligence</vt:lpstr>
      <vt:lpstr>Business intelligence (BI)</vt:lpstr>
      <vt:lpstr>Business intelligence framework</vt:lpstr>
      <vt:lpstr>Operational databases vs. Data warehouses</vt:lpstr>
      <vt:lpstr>Operational data vs. Decision support data</vt:lpstr>
      <vt:lpstr>Operational databases vs. Data warehouses</vt:lpstr>
      <vt:lpstr>Comparison of operational databases with data warehouses</vt:lpstr>
      <vt:lpstr>PowerPoint Presentation</vt:lpstr>
      <vt:lpstr>PowerPoint Presentation</vt:lpstr>
      <vt:lpstr>Some technical details about  data warehouses</vt:lpstr>
      <vt:lpstr>Star schema—data model for data warehouses</vt:lpstr>
      <vt:lpstr>Attribute hierarchies and  relational table representation</vt:lpstr>
      <vt:lpstr>Star schema vs normalized database</vt:lpstr>
      <vt:lpstr>Simplified queries for star schema</vt:lpstr>
      <vt:lpstr>Online analytical processing (OLAP)</vt:lpstr>
      <vt:lpstr>Summary</vt:lpstr>
      <vt:lpstr>Summary of Chapter 13: Business intelligence and  data warehousing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413</cp:revision>
  <dcterms:created xsi:type="dcterms:W3CDTF">2009-11-01T19:16:42Z</dcterms:created>
  <dcterms:modified xsi:type="dcterms:W3CDTF">2016-11-22T21:35:53Z</dcterms:modified>
</cp:coreProperties>
</file>