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7" r:id="rId1"/>
  </p:sldMasterIdLst>
  <p:notesMasterIdLst>
    <p:notesMasterId r:id="rId34"/>
  </p:notesMasterIdLst>
  <p:handoutMasterIdLst>
    <p:handoutMasterId r:id="rId35"/>
  </p:handoutMasterIdLst>
  <p:sldIdLst>
    <p:sldId id="468" r:id="rId2"/>
    <p:sldId id="474" r:id="rId3"/>
    <p:sldId id="475" r:id="rId4"/>
    <p:sldId id="449" r:id="rId5"/>
    <p:sldId id="478" r:id="rId6"/>
    <p:sldId id="476" r:id="rId7"/>
    <p:sldId id="481" r:id="rId8"/>
    <p:sldId id="459" r:id="rId9"/>
    <p:sldId id="477" r:id="rId10"/>
    <p:sldId id="440" r:id="rId11"/>
    <p:sldId id="473" r:id="rId12"/>
    <p:sldId id="461" r:id="rId13"/>
    <p:sldId id="483" r:id="rId14"/>
    <p:sldId id="484" r:id="rId15"/>
    <p:sldId id="485" r:id="rId16"/>
    <p:sldId id="482" r:id="rId17"/>
    <p:sldId id="486" r:id="rId18"/>
    <p:sldId id="489" r:id="rId19"/>
    <p:sldId id="490" r:id="rId20"/>
    <p:sldId id="467" r:id="rId21"/>
    <p:sldId id="441" r:id="rId22"/>
    <p:sldId id="422" r:id="rId23"/>
    <p:sldId id="442" r:id="rId24"/>
    <p:sldId id="443" r:id="rId25"/>
    <p:sldId id="465" r:id="rId26"/>
    <p:sldId id="446" r:id="rId27"/>
    <p:sldId id="466" r:id="rId28"/>
    <p:sldId id="447" r:id="rId29"/>
    <p:sldId id="428" r:id="rId30"/>
    <p:sldId id="480" r:id="rId31"/>
    <p:sldId id="479" r:id="rId32"/>
    <p:sldId id="448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ED3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28" autoAdjust="0"/>
  </p:normalViewPr>
  <p:slideViewPr>
    <p:cSldViewPr>
      <p:cViewPr varScale="1">
        <p:scale>
          <a:sx n="106" d="100"/>
          <a:sy n="106" d="100"/>
        </p:scale>
        <p:origin x="15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FB5CC0E-540D-4D88-BC3C-637D3ECAA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66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294038C-497A-4132-9666-875E78FFA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3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7500EB-3841-4A49-B624-E9096357D2AE}" type="slidenum">
              <a:rPr lang="en-US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0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4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2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7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3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406208" cy="1295400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06208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5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3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69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21336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4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03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3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oracle-base.com/articles/misc/all-any-some-comparison-conditions-in-sql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cd/E17952_01/refman-5.1-en/view-updatability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racle-base.com/articles/12c/identity-columns-in-oracle-12cr1.php" TargetMode="External"/><Relationship Id="rId2" Type="http://schemas.openxmlformats.org/officeDocument/2006/relationships/hyperlink" Target="http://oracle-base.com/articles/misc/autonumber-and-identity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lsonbrain.com/shop/isbn/978128519614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7848600" cy="2362200"/>
          </a:xfrm>
        </p:spPr>
        <p:txBody>
          <a:bodyPr/>
          <a:lstStyle/>
          <a:p>
            <a:r>
              <a:rPr lang="en-CA" altLang="en-US" dirty="0"/>
              <a:t>BTM 382 Database Management</a:t>
            </a:r>
            <a:br>
              <a:rPr lang="en-CA" altLang="en-US" dirty="0"/>
            </a:b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/>
              <a:t>Chapter </a:t>
            </a:r>
            <a:r>
              <a:rPr lang="en-CA" altLang="en-US" dirty="0" smtClean="0"/>
              <a:t>8</a:t>
            </a: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 smtClean="0"/>
              <a:t>Advanced SQL</a:t>
            </a: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/>
              <a:t/>
            </a:r>
            <a:br>
              <a:rPr lang="en-CA" altLang="en-US" dirty="0"/>
            </a:br>
            <a:endParaRPr lang="en-CA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714875"/>
            <a:ext cx="8077200" cy="1219200"/>
          </a:xfrm>
        </p:spPr>
        <p:txBody>
          <a:bodyPr/>
          <a:lstStyle/>
          <a:p>
            <a:r>
              <a:rPr lang="en-CA" altLang="en-US" sz="2400" b="1" noProof="0" dirty="0" smtClean="0"/>
              <a:t>Chitu Okoli</a:t>
            </a:r>
          </a:p>
          <a:p>
            <a:r>
              <a:rPr lang="en-CA" altLang="en-US" sz="1800" noProof="0" dirty="0" smtClean="0"/>
              <a:t>Associate Professor in Business Technology Management</a:t>
            </a:r>
          </a:p>
          <a:p>
            <a:r>
              <a:rPr lang="en-CA" altLang="en-US" sz="1800" noProof="0" dirty="0" smtClean="0"/>
              <a:t>John Molson School of Business, Concordia University, Montréal</a:t>
            </a:r>
          </a:p>
        </p:txBody>
      </p:sp>
    </p:spTree>
    <p:extLst>
      <p:ext uri="{BB962C8B-B14F-4D97-AF65-F5344CB8AC3E}">
        <p14:creationId xmlns:p14="http://schemas.microsoft.com/office/powerpoint/2010/main" val="24779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Subqueries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64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r>
              <a:rPr lang="en-CA" dirty="0" smtClean="0"/>
              <a:t>Order of creating queries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SELECT</a:t>
            </a:r>
            <a:r>
              <a:rPr lang="en-CA" dirty="0" smtClean="0"/>
              <a:t> column list (required)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Optional clauses:</a:t>
            </a:r>
          </a:p>
          <a:p>
            <a:pPr lvl="1"/>
            <a:r>
              <a:rPr lang="en-CA" b="1" dirty="0" smtClean="0"/>
              <a:t>WHERE</a:t>
            </a:r>
            <a:r>
              <a:rPr lang="en-CA" dirty="0" smtClean="0"/>
              <a:t> conditions</a:t>
            </a:r>
          </a:p>
          <a:p>
            <a:pPr lvl="1"/>
            <a:r>
              <a:rPr lang="en-CA" b="1" dirty="0" smtClean="0"/>
              <a:t>GROUP BY</a:t>
            </a:r>
            <a:r>
              <a:rPr lang="en-CA" dirty="0" smtClean="0"/>
              <a:t> aggregation</a:t>
            </a:r>
          </a:p>
          <a:p>
            <a:pPr lvl="1"/>
            <a:r>
              <a:rPr lang="en-CA" b="1" dirty="0" smtClean="0"/>
              <a:t>ORDER BY</a:t>
            </a:r>
            <a:r>
              <a:rPr lang="en-CA" dirty="0" smtClean="0"/>
              <a:t> sort order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FROM</a:t>
            </a:r>
            <a:r>
              <a:rPr lang="en-CA" dirty="0" smtClean="0"/>
              <a:t> tables (required)</a:t>
            </a:r>
          </a:p>
          <a:p>
            <a:r>
              <a:rPr lang="en-CA" dirty="0" smtClean="0"/>
              <a:t>If </a:t>
            </a:r>
            <a:r>
              <a:rPr lang="en-CA" dirty="0"/>
              <a:t>there is any clause that cannot be </a:t>
            </a:r>
            <a:r>
              <a:rPr lang="en-CA" dirty="0" smtClean="0"/>
              <a:t>easily obtained</a:t>
            </a:r>
            <a:r>
              <a:rPr lang="en-CA" dirty="0"/>
              <a:t>, then perhaps you need a </a:t>
            </a:r>
            <a:r>
              <a:rPr lang="en-CA" dirty="0" smtClean="0"/>
              <a:t>subquery</a:t>
            </a:r>
          </a:p>
          <a:p>
            <a:r>
              <a:rPr lang="en-CA" dirty="0"/>
              <a:t>Rather than considering what type of subquery you’re dealing with, simply build the subquery in little pieces</a:t>
            </a:r>
            <a:endParaRPr lang="en-US" dirty="0"/>
          </a:p>
          <a:p>
            <a:endParaRPr lang="en-CA" sz="2800" b="1" i="1" dirty="0"/>
          </a:p>
        </p:txBody>
      </p:sp>
    </p:spTree>
    <p:extLst>
      <p:ext uri="{BB962C8B-B14F-4D97-AF65-F5344CB8AC3E}">
        <p14:creationId xmlns:p14="http://schemas.microsoft.com/office/powerpoint/2010/main" val="9107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Possible results from a SELECT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8305800" cy="4827240"/>
          </a:xfrm>
        </p:spPr>
        <p:txBody>
          <a:bodyPr/>
          <a:lstStyle/>
          <a:p>
            <a:pPr marL="0" indent="0" defTabSz="533400">
              <a:buNone/>
            </a:pPr>
            <a:r>
              <a:rPr lang="en-CA" sz="2000" b="1" dirty="0" smtClean="0"/>
              <a:t>0.	NULL:</a:t>
            </a:r>
            <a:r>
              <a:rPr lang="en-CA" sz="2000" dirty="0" smtClean="0"/>
              <a:t> No results found</a:t>
            </a:r>
          </a:p>
          <a:p>
            <a:pPr lvl="1" defTabSz="533400"/>
            <a:r>
              <a:rPr lang="en-CA" sz="1800" dirty="0" smtClean="0"/>
              <a:t>Any </a:t>
            </a:r>
            <a:r>
              <a:rPr lang="en-CA" sz="1800" dirty="0"/>
              <a:t>of the examples from below might result in NULL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000" b="1" dirty="0" smtClean="0"/>
              <a:t>Single value:</a:t>
            </a:r>
            <a:r>
              <a:rPr lang="en-CA" sz="2000" dirty="0" smtClean="0"/>
              <a:t> </a:t>
            </a:r>
            <a:r>
              <a:rPr lang="en-CA" sz="2000" dirty="0"/>
              <a:t>Intersection of one column and one row</a:t>
            </a:r>
            <a:endParaRPr lang="en-CA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2000" b="1" dirty="0" smtClean="0"/>
              <a:t>List of same-type values:</a:t>
            </a:r>
            <a:r>
              <a:rPr lang="en-CA" sz="2000" dirty="0" smtClean="0"/>
              <a:t> </a:t>
            </a:r>
            <a:r>
              <a:rPr lang="en-CA" sz="2000" dirty="0"/>
              <a:t>One column of </a:t>
            </a:r>
            <a:r>
              <a:rPr lang="en-CA" sz="2000" dirty="0" smtClean="0"/>
              <a:t>values (same datatype)</a:t>
            </a:r>
          </a:p>
          <a:p>
            <a:pPr lvl="1"/>
            <a:r>
              <a:rPr lang="en-CA" sz="1800" dirty="0" smtClean="0"/>
              <a:t>Might be one column, multiple rows </a:t>
            </a:r>
          </a:p>
          <a:p>
            <a:pPr lvl="1"/>
            <a:r>
              <a:rPr lang="en-CA" sz="1800" dirty="0" smtClean="0"/>
              <a:t>Might be one column, one row (special case of #1 above)</a:t>
            </a:r>
          </a:p>
          <a:p>
            <a:pPr lvl="1"/>
            <a:r>
              <a:rPr lang="en-CA" sz="1800" dirty="0" smtClean="0"/>
              <a:t>NOT a row of values (that would be a </a:t>
            </a:r>
            <a:r>
              <a:rPr lang="en-CA" sz="1800" dirty="0"/>
              <a:t>special </a:t>
            </a:r>
            <a:r>
              <a:rPr lang="en-CA" sz="1800" dirty="0" smtClean="0"/>
              <a:t>case of #3 below)</a:t>
            </a:r>
          </a:p>
          <a:p>
            <a:pPr lvl="2"/>
            <a:r>
              <a:rPr lang="en-CA" sz="1400" dirty="0" smtClean="0"/>
              <a:t>One column means that all values have the same datatype</a:t>
            </a:r>
          </a:p>
          <a:p>
            <a:pPr lvl="2"/>
            <a:r>
              <a:rPr lang="en-CA" sz="1400" dirty="0" smtClean="0"/>
              <a:t>One row means that each value has different datatypes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b="1" dirty="0" smtClean="0"/>
              <a:t>Virtual table of values:</a:t>
            </a:r>
            <a:r>
              <a:rPr lang="en-CA" sz="2000" dirty="0" smtClean="0"/>
              <a:t> </a:t>
            </a:r>
            <a:r>
              <a:rPr lang="en-CA" sz="2000" dirty="0"/>
              <a:t>Multiple columns and multiple rows</a:t>
            </a:r>
            <a:endParaRPr lang="en-CA" sz="2000" dirty="0" smtClean="0"/>
          </a:p>
          <a:p>
            <a:pPr lvl="1"/>
            <a:r>
              <a:rPr lang="en-CA" sz="1800" dirty="0" smtClean="0"/>
              <a:t>Might be multiple columns, </a:t>
            </a:r>
            <a:r>
              <a:rPr lang="en-CA" sz="1800" dirty="0"/>
              <a:t>multiple</a:t>
            </a:r>
            <a:r>
              <a:rPr lang="en-CA" sz="1800" dirty="0" smtClean="0"/>
              <a:t> rows</a:t>
            </a:r>
          </a:p>
          <a:p>
            <a:pPr lvl="1"/>
            <a:r>
              <a:rPr lang="en-CA" sz="1800" dirty="0"/>
              <a:t>Might </a:t>
            </a:r>
            <a:r>
              <a:rPr lang="en-CA" sz="1800" dirty="0" smtClean="0"/>
              <a:t>be</a:t>
            </a:r>
            <a:r>
              <a:rPr lang="en-CA" sz="1800" dirty="0"/>
              <a:t> multiple </a:t>
            </a:r>
            <a:r>
              <a:rPr lang="en-CA" sz="1800" dirty="0" smtClean="0"/>
              <a:t>columns </a:t>
            </a:r>
            <a:r>
              <a:rPr lang="en-CA" sz="1800" dirty="0"/>
              <a:t>and </a:t>
            </a:r>
            <a:r>
              <a:rPr lang="en-CA" sz="1800" dirty="0" smtClean="0"/>
              <a:t>only one row</a:t>
            </a:r>
          </a:p>
          <a:p>
            <a:pPr lvl="1"/>
            <a:r>
              <a:rPr lang="en-CA" sz="1800" dirty="0"/>
              <a:t>Might be </a:t>
            </a:r>
            <a:r>
              <a:rPr lang="en-CA" sz="1800" dirty="0" smtClean="0"/>
              <a:t>only one column </a:t>
            </a:r>
            <a:r>
              <a:rPr lang="en-CA" sz="1800" dirty="0"/>
              <a:t>and multiple </a:t>
            </a:r>
            <a:r>
              <a:rPr lang="en-CA" sz="1800" dirty="0" smtClean="0"/>
              <a:t>rows (</a:t>
            </a:r>
            <a:r>
              <a:rPr lang="en-CA" sz="1800" dirty="0"/>
              <a:t>special </a:t>
            </a:r>
            <a:r>
              <a:rPr lang="en-CA" sz="1800" dirty="0" smtClean="0"/>
              <a:t>case of #2 above)</a:t>
            </a:r>
          </a:p>
          <a:p>
            <a:pPr lvl="1"/>
            <a:r>
              <a:rPr lang="en-CA" sz="1800" dirty="0"/>
              <a:t>Might be only one column and </a:t>
            </a:r>
            <a:r>
              <a:rPr lang="en-CA" sz="1800" dirty="0" smtClean="0"/>
              <a:t>only one row (</a:t>
            </a:r>
            <a:r>
              <a:rPr lang="en-CA" sz="1800" dirty="0"/>
              <a:t>special </a:t>
            </a:r>
            <a:r>
              <a:rPr lang="en-CA" sz="1800" dirty="0" smtClean="0"/>
              <a:t>case </a:t>
            </a:r>
            <a:r>
              <a:rPr lang="en-CA" sz="1800" dirty="0"/>
              <a:t>of </a:t>
            </a:r>
            <a:r>
              <a:rPr lang="en-CA" sz="1800" dirty="0" smtClean="0"/>
              <a:t>#1 </a:t>
            </a:r>
            <a:r>
              <a:rPr lang="en-CA" sz="1800" dirty="0"/>
              <a:t>above)</a:t>
            </a:r>
          </a:p>
          <a:p>
            <a:pPr lvl="2"/>
            <a:endParaRPr lang="en-CA" sz="1400" dirty="0"/>
          </a:p>
          <a:p>
            <a:pPr lvl="2"/>
            <a:endParaRPr lang="en-CA" sz="1400" dirty="0"/>
          </a:p>
          <a:p>
            <a:pPr lvl="2"/>
            <a:endParaRPr lang="en-CA" sz="1400" dirty="0" smtClean="0"/>
          </a:p>
          <a:p>
            <a:pPr lvl="1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211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5568"/>
            <a:ext cx="8229600" cy="114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b="1" dirty="0"/>
              <a:t>Single value:</a:t>
            </a:r>
            <a:r>
              <a:rPr lang="en-CA" dirty="0"/>
              <a:t> Intersection of one column and one row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84579"/>
            <a:ext cx="3216808" cy="953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39" y="1551725"/>
            <a:ext cx="2942358" cy="854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136718"/>
            <a:ext cx="1869018" cy="660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425" y="3000625"/>
            <a:ext cx="1509761" cy="80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495800"/>
            <a:ext cx="2588559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239" y="4696579"/>
            <a:ext cx="1649706" cy="7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CA" b="1" dirty="0"/>
              <a:t>List of same-type values:</a:t>
            </a:r>
            <a:r>
              <a:rPr lang="en-CA" dirty="0"/>
              <a:t> One column of values (same datatype)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572000"/>
          </a:xfrm>
        </p:spPr>
        <p:txBody>
          <a:bodyPr/>
          <a:lstStyle/>
          <a:p>
            <a:pPr defTabSz="533400"/>
            <a:r>
              <a:rPr lang="en-CA" sz="2000" dirty="0" smtClean="0"/>
              <a:t>Might be one </a:t>
            </a:r>
            <a:r>
              <a:rPr lang="en-CA" sz="2000" dirty="0"/>
              <a:t>column</a:t>
            </a:r>
            <a:r>
              <a:rPr lang="en-CA" sz="2000" dirty="0" smtClean="0"/>
              <a:t>, multiple rows </a:t>
            </a:r>
          </a:p>
          <a:p>
            <a:r>
              <a:rPr lang="en-CA" sz="2000" dirty="0" smtClean="0"/>
              <a:t>Might be one column, one row (special case of #1 above)</a:t>
            </a:r>
          </a:p>
          <a:p>
            <a:r>
              <a:rPr lang="en-CA" sz="2000" dirty="0" smtClean="0"/>
              <a:t>NOT a row of values (that would be a </a:t>
            </a:r>
            <a:r>
              <a:rPr lang="en-CA" sz="2000" dirty="0"/>
              <a:t>special </a:t>
            </a:r>
            <a:r>
              <a:rPr lang="en-CA" sz="2000" dirty="0" smtClean="0"/>
              <a:t>case of #3 below)</a:t>
            </a:r>
          </a:p>
          <a:p>
            <a:pPr lvl="1"/>
            <a:r>
              <a:rPr lang="en-CA" sz="1600" dirty="0" smtClean="0"/>
              <a:t>One column means that all values have the same datatype</a:t>
            </a:r>
          </a:p>
          <a:p>
            <a:pPr lvl="1"/>
            <a:r>
              <a:rPr lang="en-CA" sz="1600" dirty="0" smtClean="0"/>
              <a:t>One row means that each value has different datatypes</a:t>
            </a:r>
            <a:endParaRPr lang="en-CA" sz="1400" dirty="0"/>
          </a:p>
          <a:p>
            <a:pPr lvl="2"/>
            <a:endParaRPr lang="en-CA" sz="1400" dirty="0"/>
          </a:p>
          <a:p>
            <a:pPr lvl="2"/>
            <a:endParaRPr lang="en-CA" sz="1400" dirty="0" smtClean="0"/>
          </a:p>
          <a:p>
            <a:pPr lvl="1"/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52352"/>
            <a:ext cx="2499783" cy="100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64" y="4397508"/>
            <a:ext cx="1957436" cy="238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533" y="3352352"/>
            <a:ext cx="2813451" cy="1030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678" y="4660907"/>
            <a:ext cx="1349721" cy="1319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568" y="3394010"/>
            <a:ext cx="2514600" cy="1266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5105400"/>
            <a:ext cx="1649706" cy="7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7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CA" b="1" dirty="0"/>
              <a:t>Virtual table of values:</a:t>
            </a:r>
            <a:r>
              <a:rPr lang="en-CA" dirty="0"/>
              <a:t> Multiple columns and multiple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72000"/>
          </a:xfrm>
        </p:spPr>
        <p:txBody>
          <a:bodyPr/>
          <a:lstStyle/>
          <a:p>
            <a:r>
              <a:rPr lang="en-CA" sz="2000" dirty="0" smtClean="0"/>
              <a:t>Might be multiple columns, </a:t>
            </a:r>
            <a:r>
              <a:rPr lang="en-CA" sz="2000" dirty="0"/>
              <a:t>multiple</a:t>
            </a:r>
            <a:r>
              <a:rPr lang="en-CA" sz="2000" dirty="0" smtClean="0"/>
              <a:t> rows</a:t>
            </a:r>
          </a:p>
          <a:p>
            <a:r>
              <a:rPr lang="en-CA" sz="2000" dirty="0"/>
              <a:t>Might </a:t>
            </a:r>
            <a:r>
              <a:rPr lang="en-CA" sz="2000" dirty="0" smtClean="0"/>
              <a:t>be</a:t>
            </a:r>
            <a:r>
              <a:rPr lang="en-CA" sz="2000" dirty="0"/>
              <a:t> multiple </a:t>
            </a:r>
            <a:r>
              <a:rPr lang="en-CA" sz="2000" dirty="0" smtClean="0"/>
              <a:t>columns </a:t>
            </a:r>
            <a:r>
              <a:rPr lang="en-CA" sz="2000" dirty="0"/>
              <a:t>and </a:t>
            </a:r>
            <a:r>
              <a:rPr lang="en-CA" sz="2000" dirty="0" smtClean="0"/>
              <a:t>only one row</a:t>
            </a:r>
          </a:p>
          <a:p>
            <a:r>
              <a:rPr lang="en-CA" sz="2000" dirty="0"/>
              <a:t>Might be </a:t>
            </a:r>
            <a:r>
              <a:rPr lang="en-CA" sz="2000" dirty="0" smtClean="0"/>
              <a:t>only one column </a:t>
            </a:r>
            <a:r>
              <a:rPr lang="en-CA" sz="2000" dirty="0"/>
              <a:t>and multiple </a:t>
            </a:r>
            <a:r>
              <a:rPr lang="en-CA" sz="2000" dirty="0" smtClean="0"/>
              <a:t>rows (</a:t>
            </a:r>
            <a:r>
              <a:rPr lang="en-CA" sz="2000" dirty="0"/>
              <a:t>special </a:t>
            </a:r>
            <a:r>
              <a:rPr lang="en-CA" sz="2000" dirty="0" smtClean="0"/>
              <a:t>case of #2 above)</a:t>
            </a:r>
          </a:p>
          <a:p>
            <a:r>
              <a:rPr lang="en-CA" sz="2000" dirty="0"/>
              <a:t>Might be only one column and </a:t>
            </a:r>
            <a:r>
              <a:rPr lang="en-CA" sz="2000" dirty="0" smtClean="0"/>
              <a:t>only one row (</a:t>
            </a:r>
            <a:r>
              <a:rPr lang="en-CA" sz="2000" dirty="0"/>
              <a:t>special </a:t>
            </a:r>
            <a:r>
              <a:rPr lang="en-CA" sz="2000" dirty="0" smtClean="0"/>
              <a:t>case </a:t>
            </a:r>
            <a:r>
              <a:rPr lang="en-CA" sz="2000" dirty="0"/>
              <a:t>of </a:t>
            </a:r>
            <a:r>
              <a:rPr lang="en-CA" sz="2000" dirty="0" smtClean="0"/>
              <a:t>#1 </a:t>
            </a:r>
            <a:r>
              <a:rPr lang="en-CA" sz="2000" dirty="0"/>
              <a:t>above)</a:t>
            </a:r>
          </a:p>
          <a:p>
            <a:pPr lvl="2"/>
            <a:endParaRPr lang="en-CA" sz="1400" dirty="0"/>
          </a:p>
          <a:p>
            <a:pPr lvl="2"/>
            <a:endParaRPr lang="en-CA" sz="1400" dirty="0"/>
          </a:p>
          <a:p>
            <a:pPr lvl="2"/>
            <a:endParaRPr lang="en-CA" sz="1400" dirty="0" smtClean="0"/>
          </a:p>
          <a:p>
            <a:pPr lvl="1"/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" y="3166755"/>
            <a:ext cx="3162455" cy="768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4" y="3982676"/>
            <a:ext cx="3134476" cy="218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965" y="3166756"/>
            <a:ext cx="2581275" cy="81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735" y="4038600"/>
            <a:ext cx="2362530" cy="1243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240" y="2971468"/>
            <a:ext cx="3056360" cy="929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5240" y="4151791"/>
            <a:ext cx="2989072" cy="7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Building subqueries the easy way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382000" cy="48272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000" b="1" dirty="0" smtClean="0"/>
              <a:t>Don’t think about subqueries; just first try to build a query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If the query needs an unknown value from the database to complete it, then you need an inner query to get that missing value. </a:t>
            </a:r>
          </a:p>
          <a:p>
            <a:pPr marL="806450" lvl="1" indent="-363538"/>
            <a:r>
              <a:rPr lang="en-CA" sz="1600" dirty="0" smtClean="0"/>
              <a:t>OK, so you need a subquery. No big deal.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What type of missing value do you need? This determines the kind of SELECT query you need for the inner query:</a:t>
            </a:r>
          </a:p>
          <a:p>
            <a:pPr lvl="1"/>
            <a:r>
              <a:rPr lang="en-CA" sz="1800" dirty="0" smtClean="0"/>
              <a:t>If you need a </a:t>
            </a:r>
            <a:r>
              <a:rPr lang="en-CA" sz="1800" b="1" dirty="0" smtClean="0"/>
              <a:t>single value</a:t>
            </a:r>
            <a:r>
              <a:rPr lang="en-CA" sz="1800" dirty="0" smtClean="0"/>
              <a:t>: Inner query returns one column with a unique row</a:t>
            </a:r>
          </a:p>
          <a:p>
            <a:pPr lvl="2"/>
            <a:r>
              <a:rPr lang="en-CA" sz="1400" dirty="0" smtClean="0"/>
              <a:t>e.g. using a </a:t>
            </a:r>
            <a:r>
              <a:rPr lang="en-CA" sz="1400" b="1" dirty="0" smtClean="0"/>
              <a:t>WHERE</a:t>
            </a:r>
            <a:r>
              <a:rPr lang="en-CA" sz="1400" dirty="0" smtClean="0"/>
              <a:t> or </a:t>
            </a:r>
            <a:r>
              <a:rPr lang="en-CA" sz="1400" b="1" dirty="0" smtClean="0"/>
              <a:t>HAVING</a:t>
            </a:r>
            <a:r>
              <a:rPr lang="en-CA" sz="1400" dirty="0" smtClean="0"/>
              <a:t> clause, or in an attribute list</a:t>
            </a:r>
          </a:p>
          <a:p>
            <a:pPr lvl="1"/>
            <a:r>
              <a:rPr lang="en-CA" sz="1800" dirty="0"/>
              <a:t>If you </a:t>
            </a:r>
            <a:r>
              <a:rPr lang="en-CA" sz="1800" dirty="0" smtClean="0"/>
              <a:t>need a </a:t>
            </a:r>
            <a:r>
              <a:rPr lang="en-CA" sz="1800" b="1" dirty="0" smtClean="0"/>
              <a:t>list of values of the same type</a:t>
            </a:r>
            <a:r>
              <a:rPr lang="en-CA" sz="1800" dirty="0" smtClean="0"/>
              <a:t>: Inner </a:t>
            </a:r>
            <a:r>
              <a:rPr lang="en-CA" sz="1800" dirty="0"/>
              <a:t>query </a:t>
            </a:r>
            <a:r>
              <a:rPr lang="en-CA" sz="1800" dirty="0" smtClean="0"/>
              <a:t>returns </a:t>
            </a:r>
            <a:r>
              <a:rPr lang="en-CA" sz="1800" dirty="0"/>
              <a:t>one column with </a:t>
            </a:r>
            <a:r>
              <a:rPr lang="en-CA" sz="1800" dirty="0" smtClean="0"/>
              <a:t>one or more rows</a:t>
            </a:r>
          </a:p>
          <a:p>
            <a:pPr lvl="2"/>
            <a:r>
              <a:rPr lang="en-CA" sz="1400" dirty="0" smtClean="0"/>
              <a:t>e.g. as </a:t>
            </a:r>
            <a:r>
              <a:rPr lang="en-CA" sz="1400" dirty="0"/>
              <a:t>the input to the </a:t>
            </a:r>
            <a:r>
              <a:rPr lang="en-CA" sz="1400" b="1" dirty="0"/>
              <a:t>IN</a:t>
            </a:r>
            <a:r>
              <a:rPr lang="en-CA" sz="1400" dirty="0"/>
              <a:t>,</a:t>
            </a:r>
            <a:r>
              <a:rPr lang="en-CA" sz="1400" b="1" dirty="0"/>
              <a:t> ALL</a:t>
            </a:r>
            <a:r>
              <a:rPr lang="en-CA" sz="1400" dirty="0"/>
              <a:t>, or</a:t>
            </a:r>
            <a:r>
              <a:rPr lang="en-CA" sz="1400" b="1" dirty="0"/>
              <a:t> ANY</a:t>
            </a:r>
            <a:r>
              <a:rPr lang="en-CA" sz="1400" dirty="0"/>
              <a:t> </a:t>
            </a:r>
            <a:r>
              <a:rPr lang="en-CA" sz="1400" dirty="0" smtClean="0"/>
              <a:t>operators</a:t>
            </a:r>
          </a:p>
          <a:p>
            <a:pPr lvl="1"/>
            <a:r>
              <a:rPr lang="en-CA" sz="1800" dirty="0"/>
              <a:t>If you </a:t>
            </a:r>
            <a:r>
              <a:rPr lang="en-CA" sz="1800" dirty="0" smtClean="0"/>
              <a:t>need a </a:t>
            </a:r>
            <a:r>
              <a:rPr lang="en-CA" sz="1800" b="1" dirty="0" smtClean="0"/>
              <a:t>virtual table</a:t>
            </a:r>
            <a:r>
              <a:rPr lang="en-CA" sz="1800" dirty="0" smtClean="0"/>
              <a:t>: Inner query returns multiple columns and one or more rows</a:t>
            </a:r>
          </a:p>
          <a:p>
            <a:pPr lvl="2"/>
            <a:r>
              <a:rPr lang="en-CA" sz="1400" dirty="0" smtClean="0"/>
              <a:t>e.g. as the input to the </a:t>
            </a:r>
            <a:r>
              <a:rPr lang="en-CA" sz="1400" b="1" dirty="0" smtClean="0"/>
              <a:t>FROM</a:t>
            </a:r>
            <a:r>
              <a:rPr lang="en-CA" sz="1400" dirty="0" smtClean="0"/>
              <a:t> </a:t>
            </a:r>
            <a:r>
              <a:rPr lang="en-CA" sz="1400" dirty="0" smtClean="0"/>
              <a:t>clause</a:t>
            </a:r>
            <a:endParaRPr lang="en-CA" sz="1800" dirty="0" smtClean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456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Building subqueries the easy way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382000" cy="4827240"/>
          </a:xfrm>
        </p:spPr>
        <p:txBody>
          <a:bodyPr/>
          <a:lstStyle/>
          <a:p>
            <a:r>
              <a:rPr lang="en-CA" sz="2000" dirty="0" smtClean="0"/>
              <a:t>If </a:t>
            </a:r>
            <a:r>
              <a:rPr lang="en-CA" sz="2000" dirty="0" smtClean="0"/>
              <a:t>you need a </a:t>
            </a:r>
            <a:r>
              <a:rPr lang="en-CA" sz="2000" b="1" dirty="0" smtClean="0"/>
              <a:t>single value</a:t>
            </a:r>
            <a:r>
              <a:rPr lang="en-CA" sz="2000" dirty="0" smtClean="0"/>
              <a:t>: Inner query returns one column with a unique row</a:t>
            </a:r>
          </a:p>
          <a:p>
            <a:pPr lvl="1"/>
            <a:r>
              <a:rPr lang="en-CA" sz="1600" dirty="0" smtClean="0"/>
              <a:t>e.g. using a </a:t>
            </a:r>
            <a:r>
              <a:rPr lang="en-CA" sz="1600" b="1" dirty="0" smtClean="0"/>
              <a:t>WHERE</a:t>
            </a:r>
            <a:r>
              <a:rPr lang="en-CA" sz="1600" dirty="0" smtClean="0"/>
              <a:t> or </a:t>
            </a:r>
            <a:r>
              <a:rPr lang="en-CA" sz="1600" b="1" dirty="0" smtClean="0"/>
              <a:t>HAVING</a:t>
            </a:r>
            <a:r>
              <a:rPr lang="en-CA" sz="1600" dirty="0" smtClean="0"/>
              <a:t> clause, or in an attribute </a:t>
            </a:r>
            <a:r>
              <a:rPr lang="en-CA" sz="1600" dirty="0" smtClean="0"/>
              <a:t>list</a:t>
            </a:r>
            <a:endParaRPr lang="en-CA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411760"/>
            <a:ext cx="8021903" cy="337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733800"/>
            <a:ext cx="1828800" cy="837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800600"/>
            <a:ext cx="3089704" cy="10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5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1430"/>
            <a:ext cx="7772400" cy="1143000"/>
          </a:xfrm>
        </p:spPr>
        <p:txBody>
          <a:bodyPr/>
          <a:lstStyle/>
          <a:p>
            <a:r>
              <a:rPr lang="en-CA" dirty="0" smtClean="0"/>
              <a:t>Building subqueries the easy way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01000" cy="5334000"/>
          </a:xfrm>
        </p:spPr>
        <p:txBody>
          <a:bodyPr/>
          <a:lstStyle/>
          <a:p>
            <a:r>
              <a:rPr lang="en-CA" sz="2000" dirty="0" smtClean="0"/>
              <a:t>If </a:t>
            </a:r>
            <a:r>
              <a:rPr lang="en-CA" sz="2000" dirty="0"/>
              <a:t>you </a:t>
            </a:r>
            <a:r>
              <a:rPr lang="en-CA" sz="2000" dirty="0" smtClean="0"/>
              <a:t>need a </a:t>
            </a:r>
            <a:r>
              <a:rPr lang="en-CA" sz="2000" b="1" dirty="0" smtClean="0"/>
              <a:t>list of values of the same type</a:t>
            </a:r>
            <a:r>
              <a:rPr lang="en-CA" sz="2000" dirty="0" smtClean="0"/>
              <a:t>: Inner </a:t>
            </a:r>
            <a:r>
              <a:rPr lang="en-CA" sz="2000" dirty="0"/>
              <a:t>query </a:t>
            </a:r>
            <a:r>
              <a:rPr lang="en-CA" sz="2000" dirty="0" smtClean="0"/>
              <a:t>returns </a:t>
            </a:r>
            <a:r>
              <a:rPr lang="en-CA" sz="2000" dirty="0"/>
              <a:t>one column with </a:t>
            </a:r>
            <a:r>
              <a:rPr lang="en-CA" sz="2000" dirty="0" smtClean="0"/>
              <a:t>one or more rows</a:t>
            </a:r>
          </a:p>
          <a:p>
            <a:pPr lvl="1"/>
            <a:r>
              <a:rPr lang="en-CA" sz="1600" dirty="0" smtClean="0"/>
              <a:t>e.g. as </a:t>
            </a:r>
            <a:r>
              <a:rPr lang="en-CA" sz="1600" dirty="0"/>
              <a:t>the input to the </a:t>
            </a:r>
            <a:r>
              <a:rPr lang="en-CA" sz="1600" b="1" dirty="0"/>
              <a:t>IN</a:t>
            </a:r>
            <a:r>
              <a:rPr lang="en-CA" sz="1600" dirty="0"/>
              <a:t>,</a:t>
            </a:r>
            <a:r>
              <a:rPr lang="en-CA" sz="1600" b="1" dirty="0"/>
              <a:t> ALL</a:t>
            </a:r>
            <a:r>
              <a:rPr lang="en-CA" sz="1600" dirty="0"/>
              <a:t>, or</a:t>
            </a:r>
            <a:r>
              <a:rPr lang="en-CA" sz="1600" b="1" dirty="0"/>
              <a:t> ANY</a:t>
            </a:r>
            <a:r>
              <a:rPr lang="en-CA" sz="1600" dirty="0"/>
              <a:t> </a:t>
            </a:r>
            <a:r>
              <a:rPr lang="en-CA" sz="1600" dirty="0" smtClean="0"/>
              <a:t>operators</a:t>
            </a:r>
            <a:endParaRPr lang="en-CA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92360"/>
            <a:ext cx="5704876" cy="4786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462" y="3429000"/>
            <a:ext cx="749808" cy="142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888" y="4898140"/>
            <a:ext cx="2229149" cy="17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Building subqueries the easy way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382000" cy="4827240"/>
          </a:xfrm>
        </p:spPr>
        <p:txBody>
          <a:bodyPr/>
          <a:lstStyle/>
          <a:p>
            <a:r>
              <a:rPr lang="en-CA" sz="2000" dirty="0" smtClean="0"/>
              <a:t>If </a:t>
            </a:r>
            <a:r>
              <a:rPr lang="en-CA" sz="2000" dirty="0"/>
              <a:t>you </a:t>
            </a:r>
            <a:r>
              <a:rPr lang="en-CA" sz="2000" dirty="0" smtClean="0"/>
              <a:t>need a </a:t>
            </a:r>
            <a:r>
              <a:rPr lang="en-CA" sz="2000" b="1" dirty="0" smtClean="0"/>
              <a:t>virtual table</a:t>
            </a:r>
            <a:r>
              <a:rPr lang="en-CA" sz="2000" dirty="0" smtClean="0"/>
              <a:t>: Inner query returns multiple columns and one or more rows</a:t>
            </a:r>
          </a:p>
          <a:p>
            <a:pPr lvl="1"/>
            <a:r>
              <a:rPr lang="en-CA" sz="1600" dirty="0" smtClean="0"/>
              <a:t>e.g. as the input to the </a:t>
            </a:r>
            <a:r>
              <a:rPr lang="en-CA" sz="1600" b="1" dirty="0" smtClean="0"/>
              <a:t>FROM</a:t>
            </a:r>
            <a:r>
              <a:rPr lang="en-CA" sz="1600" dirty="0" smtClean="0"/>
              <a:t> </a:t>
            </a:r>
            <a:r>
              <a:rPr lang="en-CA" sz="1600" dirty="0" smtClean="0"/>
              <a:t>clause</a:t>
            </a:r>
            <a:endParaRPr lang="en-CA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18743"/>
            <a:ext cx="5181600" cy="4468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66219"/>
            <a:ext cx="24003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812" y="5029199"/>
            <a:ext cx="3864938" cy="16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524000"/>
          </a:xfrm>
        </p:spPr>
        <p:txBody>
          <a:bodyPr/>
          <a:lstStyle/>
          <a:p>
            <a:r>
              <a:rPr lang="en-CA" sz="3200" dirty="0" smtClean="0"/>
              <a:t>Structure of BTM 382 Database Management</a:t>
            </a:r>
            <a:endParaRPr lang="en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81600"/>
          </a:xfrm>
        </p:spPr>
        <p:txBody>
          <a:bodyPr/>
          <a:lstStyle/>
          <a:p>
            <a:r>
              <a:rPr lang="en-CA" sz="1800" b="1" dirty="0"/>
              <a:t>Week 1: Introduction and overview</a:t>
            </a:r>
          </a:p>
          <a:p>
            <a:pPr lvl="1"/>
            <a:r>
              <a:rPr lang="en-CA" sz="1800" dirty="0"/>
              <a:t>ch1: Introduction</a:t>
            </a:r>
          </a:p>
          <a:p>
            <a:r>
              <a:rPr lang="en-CA" sz="1800" b="1" dirty="0"/>
              <a:t>Weeks 2-6: Database design</a:t>
            </a:r>
          </a:p>
          <a:p>
            <a:pPr lvl="1"/>
            <a:r>
              <a:rPr lang="en-CA" sz="1800" dirty="0"/>
              <a:t>ch3: Relational model</a:t>
            </a:r>
          </a:p>
          <a:p>
            <a:pPr lvl="1"/>
            <a:r>
              <a:rPr lang="en-CA" sz="1800" dirty="0"/>
              <a:t>ch4: ER modeling</a:t>
            </a:r>
          </a:p>
          <a:p>
            <a:pPr lvl="1"/>
            <a:r>
              <a:rPr lang="en-CA" sz="1800" dirty="0"/>
              <a:t>ch6: Normalization</a:t>
            </a:r>
          </a:p>
          <a:p>
            <a:pPr lvl="1"/>
            <a:r>
              <a:rPr lang="en-CA" sz="1800" dirty="0"/>
              <a:t>ERD modeling exercise</a:t>
            </a:r>
          </a:p>
          <a:p>
            <a:pPr lvl="1"/>
            <a:r>
              <a:rPr lang="en-CA" sz="1800" dirty="0"/>
              <a:t>ch5: Advanced data modeling</a:t>
            </a:r>
          </a:p>
          <a:p>
            <a:r>
              <a:rPr lang="en-CA" sz="1800" b="1" dirty="0"/>
              <a:t>Week 7: Midterm exam</a:t>
            </a:r>
          </a:p>
          <a:p>
            <a:r>
              <a:rPr lang="en-CA" sz="1800" b="1" dirty="0"/>
              <a:t>Weeks 8-10: Database programming</a:t>
            </a:r>
          </a:p>
          <a:p>
            <a:pPr lvl="1"/>
            <a:r>
              <a:rPr lang="en-CA" sz="1800" dirty="0"/>
              <a:t>ch7: Intro to SQL</a:t>
            </a:r>
          </a:p>
          <a:p>
            <a:pPr lvl="1"/>
            <a:r>
              <a:rPr lang="en-CA" sz="1800" dirty="0"/>
              <a:t>ch8: Advanced SQL</a:t>
            </a:r>
          </a:p>
          <a:p>
            <a:pPr lvl="1"/>
            <a:r>
              <a:rPr lang="en-CA" sz="1800" dirty="0"/>
              <a:t>SQL exercises</a:t>
            </a:r>
          </a:p>
          <a:p>
            <a:r>
              <a:rPr lang="en-CA" sz="1800" b="1" dirty="0"/>
              <a:t>Weeks 11-13: Database management</a:t>
            </a:r>
          </a:p>
          <a:p>
            <a:pPr lvl="1"/>
            <a:r>
              <a:rPr lang="en-CA" sz="1800" dirty="0"/>
              <a:t>ch2,12,14: Data models</a:t>
            </a:r>
          </a:p>
          <a:p>
            <a:pPr lvl="1"/>
            <a:r>
              <a:rPr lang="en-CA" sz="1800" dirty="0"/>
              <a:t>ch13: Business intelligence and data warehousing</a:t>
            </a:r>
          </a:p>
          <a:p>
            <a:pPr lvl="1"/>
            <a:r>
              <a:rPr lang="en-CA" sz="1800"/>
              <a:t>ch9,15,16: Selected managerial topics</a:t>
            </a:r>
            <a:endParaRPr lang="en-CA" sz="1800" dirty="0"/>
          </a:p>
        </p:txBody>
      </p:sp>
      <p:sp>
        <p:nvSpPr>
          <p:cNvPr id="6" name="Flèche droite 5"/>
          <p:cNvSpPr/>
          <p:nvPr/>
        </p:nvSpPr>
        <p:spPr bwMode="auto">
          <a:xfrm>
            <a:off x="144780" y="4343400"/>
            <a:ext cx="94488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670"/>
            <a:ext cx="8763000" cy="685800"/>
          </a:xfrm>
        </p:spPr>
        <p:txBody>
          <a:bodyPr/>
          <a:lstStyle/>
          <a:p>
            <a:r>
              <a:rPr lang="en-US" dirty="0" err="1" smtClean="0"/>
              <a:t>Multirow</a:t>
            </a:r>
            <a:r>
              <a:rPr lang="en-US" dirty="0" smtClean="0"/>
              <a:t> subquery operators:</a:t>
            </a:r>
            <a:br>
              <a:rPr lang="en-US" dirty="0" smtClean="0"/>
            </a:br>
            <a:r>
              <a:rPr lang="en-US" dirty="0" smtClean="0"/>
              <a:t>ALL, ANY and SOME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458200" cy="5105400"/>
          </a:xfrm>
        </p:spPr>
        <p:txBody>
          <a:bodyPr/>
          <a:lstStyle/>
          <a:p>
            <a:r>
              <a:rPr lang="en-US" sz="2400" dirty="0" smtClean="0"/>
              <a:t>Allow comparison of single value with a list of values using inequality comparison</a:t>
            </a:r>
          </a:p>
          <a:p>
            <a:r>
              <a:rPr lang="en-US" sz="2400" dirty="0" smtClean="0"/>
              <a:t>“</a:t>
            </a:r>
            <a:r>
              <a:rPr lang="en-US" sz="2400" b="1" dirty="0" smtClean="0"/>
              <a:t>&gt; ALL</a:t>
            </a:r>
            <a:r>
              <a:rPr lang="en-US" sz="2400" dirty="0" smtClean="0"/>
              <a:t>” means “greater than the maximum in list”</a:t>
            </a:r>
          </a:p>
          <a:p>
            <a:pPr lvl="1"/>
            <a:r>
              <a:rPr lang="en-US" sz="2000" dirty="0" smtClean="0"/>
              <a:t>So, it’s clearer to use &gt; MAX(SELECT …)</a:t>
            </a:r>
          </a:p>
          <a:p>
            <a:r>
              <a:rPr lang="en-US" sz="2400" dirty="0" smtClean="0"/>
              <a:t>“</a:t>
            </a:r>
            <a:r>
              <a:rPr lang="en-US" sz="2400" b="1" dirty="0" smtClean="0"/>
              <a:t>&lt; ALL</a:t>
            </a:r>
            <a:r>
              <a:rPr lang="en-US" sz="2400" dirty="0" smtClean="0"/>
              <a:t>” means “less than minimum in the list”</a:t>
            </a:r>
          </a:p>
          <a:p>
            <a:pPr lvl="1"/>
            <a:r>
              <a:rPr lang="en-US" sz="2000" dirty="0"/>
              <a:t>So, it’s clearer to use </a:t>
            </a:r>
            <a:r>
              <a:rPr lang="en-US" sz="2000" dirty="0" smtClean="0"/>
              <a:t>&lt; MIN(SELECT </a:t>
            </a:r>
            <a:r>
              <a:rPr lang="en-US" sz="2000" dirty="0"/>
              <a:t>…)</a:t>
            </a:r>
          </a:p>
          <a:p>
            <a:r>
              <a:rPr lang="en-US" sz="2400" dirty="0" smtClean="0"/>
              <a:t>Using “</a:t>
            </a:r>
            <a:r>
              <a:rPr lang="en-US" sz="2400" b="1" dirty="0" smtClean="0"/>
              <a:t>= ANY</a:t>
            </a:r>
            <a:r>
              <a:rPr lang="en-US" sz="2400" dirty="0" smtClean="0"/>
              <a:t>” operator is equivalent to IN operator</a:t>
            </a:r>
          </a:p>
          <a:p>
            <a:pPr lvl="1"/>
            <a:r>
              <a:rPr lang="en-US" sz="2000" dirty="0"/>
              <a:t>So, it’s clearer to use </a:t>
            </a:r>
            <a:r>
              <a:rPr lang="en-US" sz="2000" dirty="0" smtClean="0"/>
              <a:t>IN</a:t>
            </a:r>
          </a:p>
          <a:p>
            <a:r>
              <a:rPr lang="en-US" sz="2400" b="1" dirty="0" smtClean="0"/>
              <a:t>SOME</a:t>
            </a:r>
            <a:r>
              <a:rPr lang="en-US" sz="2400" dirty="0" smtClean="0"/>
              <a:t> is exactly the same thing as ANY</a:t>
            </a:r>
          </a:p>
          <a:p>
            <a:r>
              <a:rPr lang="en-US" sz="2400" dirty="0" smtClean="0"/>
              <a:t>I recommend: </a:t>
            </a:r>
            <a:r>
              <a:rPr lang="en-US" sz="2400" b="1" dirty="0" smtClean="0"/>
              <a:t>don’t use ALL, ANY or SOME</a:t>
            </a:r>
            <a:r>
              <a:rPr lang="en-US" sz="2400" dirty="0" smtClean="0"/>
              <a:t>, since they have very particular meanings and might confuse people who read your code</a:t>
            </a:r>
          </a:p>
          <a:p>
            <a:pPr lvl="1"/>
            <a:r>
              <a:rPr lang="en-US" sz="2000" dirty="0" smtClean="0"/>
              <a:t>But here’s </a:t>
            </a:r>
            <a:r>
              <a:rPr lang="en-US" sz="2000" dirty="0" smtClean="0">
                <a:hlinkClick r:id="rId2"/>
              </a:rPr>
              <a:t>a great, detailed explanation of how they 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7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SQL Functions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53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01000" cy="1371600"/>
          </a:xfrm>
        </p:spPr>
        <p:txBody>
          <a:bodyPr/>
          <a:lstStyle/>
          <a:p>
            <a:r>
              <a:rPr lang="en-US" dirty="0" smtClean="0"/>
              <a:t>Regular functions versus </a:t>
            </a:r>
            <a:br>
              <a:rPr lang="en-US" dirty="0" smtClean="0"/>
            </a:br>
            <a:r>
              <a:rPr lang="en-US" dirty="0"/>
              <a:t>A</a:t>
            </a:r>
            <a:r>
              <a:rPr lang="en-US" dirty="0" smtClean="0"/>
              <a:t>ggregate functions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Regular functions (chapter 8)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Input: one or more single values (possibly various datatypes)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Output: one single value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 ADD_MONTHS(</a:t>
            </a:r>
            <a:r>
              <a:rPr lang="en-US" sz="2000" dirty="0" err="1" smtClean="0"/>
              <a:t>OrderDate</a:t>
            </a:r>
            <a:r>
              <a:rPr lang="en-US" sz="2000" dirty="0" smtClean="0"/>
              <a:t>, 2), SUBSTR(Phone,1,3)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Aggregate </a:t>
            </a:r>
            <a:r>
              <a:rPr lang="en-US" sz="2400" dirty="0" smtClean="0"/>
              <a:t>or group functions </a:t>
            </a:r>
            <a:r>
              <a:rPr lang="en-US" sz="2400" dirty="0" smtClean="0"/>
              <a:t>(chapter 7)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Input: one single column of values (list all of the same datatype)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Output: either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One single value for an entire table; or</a:t>
            </a:r>
            <a:endParaRPr lang="en-US" sz="1800" b="1" dirty="0"/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One single value per row, if GROUP BY clause is used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 SUM(</a:t>
            </a:r>
            <a:r>
              <a:rPr lang="en-US" sz="2000" dirty="0" err="1" smtClean="0"/>
              <a:t>SalesTotal</a:t>
            </a:r>
            <a:r>
              <a:rPr lang="en-US" sz="2000" dirty="0" smtClean="0"/>
              <a:t>), AVG(Age)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COUNT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COUNT(*): Use this most of the time, to count all rows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COUNT(Attribute): Will count rows for that attribute only if they are not NULL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89" b="36666"/>
          <a:stretch/>
        </p:blipFill>
        <p:spPr>
          <a:xfrm>
            <a:off x="1295400" y="3505200"/>
            <a:ext cx="6553200" cy="286542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000"/>
          <a:stretch/>
        </p:blipFill>
        <p:spPr>
          <a:xfrm>
            <a:off x="1295400" y="228600"/>
            <a:ext cx="6553200" cy="3073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3505200" y="1066800"/>
            <a:ext cx="4267200" cy="9906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762000"/>
            <a:ext cx="1676400" cy="4572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41422" y="2032099"/>
            <a:ext cx="2011378" cy="1270101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23334"/>
          <a:stretch/>
        </p:blipFill>
        <p:spPr>
          <a:xfrm>
            <a:off x="458895" y="2883396"/>
            <a:ext cx="8150010" cy="35039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2000" y="228600"/>
            <a:ext cx="754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Case-insensitive search:</a:t>
            </a:r>
          </a:p>
          <a:p>
            <a:r>
              <a:rPr lang="en-CA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FIRSTNAME, LASTNAME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EMPLOYEE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LOWER(LASTNAME) = </a:t>
            </a:r>
            <a:r>
              <a:rPr lang="en-CA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'smith';</a:t>
            </a:r>
          </a:p>
          <a:p>
            <a:endParaRPr lang="en-CA" sz="1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CA" sz="1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You could also use</a:t>
            </a:r>
            <a:endParaRPr lang="en-CA" sz="1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UPPER(LASTNAME) = </a:t>
            </a:r>
            <a:r>
              <a:rPr lang="en-CA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'SMITH'</a:t>
            </a:r>
          </a:p>
          <a:p>
            <a:endParaRPr lang="en-CA" sz="1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CA" sz="1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Either of these would match 'Smith‘. Otherwise, they would not match, since string search is case-sensitive by default</a:t>
            </a:r>
            <a:endParaRPr lang="en-CA" sz="16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400" y="3276601"/>
            <a:ext cx="1981200" cy="2286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6610" y="3863702"/>
            <a:ext cx="1981200" cy="2286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0400" y="3686162"/>
            <a:ext cx="5105400" cy="1952637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400" y="5258382"/>
            <a:ext cx="1295400" cy="2286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3016" y="4844008"/>
            <a:ext cx="1351984" cy="2286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23" b="2222"/>
          <a:stretch/>
        </p:blipFill>
        <p:spPr>
          <a:xfrm>
            <a:off x="381000" y="533400"/>
            <a:ext cx="8468085" cy="5355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57200" y="990601"/>
            <a:ext cx="1295400" cy="2286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" y="3810000"/>
            <a:ext cx="3276600" cy="2079154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14800" y="4038600"/>
            <a:ext cx="2971800" cy="1469554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Advanced SQL Elements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40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16632"/>
            <a:ext cx="7772400" cy="569168"/>
          </a:xfrm>
        </p:spPr>
        <p:txBody>
          <a:bodyPr/>
          <a:lstStyle/>
          <a:p>
            <a:r>
              <a:rPr lang="en-US" dirty="0" smtClean="0"/>
              <a:t>Views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8153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 view is a named, saved query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virtual table (multiple </a:t>
            </a:r>
            <a:r>
              <a:rPr lang="en-US" sz="2000" dirty="0"/>
              <a:t>columns and </a:t>
            </a:r>
            <a:r>
              <a:rPr lang="en-US" sz="2000" dirty="0" smtClean="0"/>
              <a:t>rows): it can be used wherever a table is expected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Always up-to-date, because it is a query, not a real table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view’s data is not saved to the database; rather, the SQL query for the view is executed each time it is called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Updatable view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“Updatable” means that it can receive all the CRED DML operations: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Create: INSERT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Read: SELECT (all views can receive the SELECT operation)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Edit: UPDATE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Delete: DELETE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Basic condition to be updatable: the view (saved query) includes a proper primary key and is in 1NF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hlinkClick r:id="rId2"/>
              </a:rPr>
              <a:t>But some other conditions must apply for a view to be updatable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a view does not meet these conditions, then it is not updateable, and it can only receive the SELECT operation</a:t>
            </a:r>
          </a:p>
        </p:txBody>
      </p:sp>
    </p:spTree>
    <p:extLst>
      <p:ext uri="{BB962C8B-B14F-4D97-AF65-F5344CB8AC3E}">
        <p14:creationId xmlns:p14="http://schemas.microsoft.com/office/powerpoint/2010/main" val="41713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r>
              <a:rPr lang="en-CA" dirty="0" smtClean="0"/>
              <a:t>Stored procedures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Stored procedures and stored functions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3</a:t>
            </a:r>
            <a:r>
              <a:rPr lang="en-US" baseline="30000" dirty="0" smtClean="0"/>
              <a:t>rd</a:t>
            </a:r>
            <a:r>
              <a:rPr lang="en-US" dirty="0" smtClean="0"/>
              <a:t> generation programming features to SQL (e.g. if-then, while loops, etc.)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Procedure vs. function: A function returns a value, whereas a procedure does not—that’s the only difference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Triggers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Stored procedure code that is automatically invoked by DBMS on DML events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Enables event-driven programming in the DBMS</a:t>
            </a:r>
          </a:p>
          <a:p>
            <a:r>
              <a:rPr lang="en-US" b="1" dirty="0" smtClean="0"/>
              <a:t>Each DBMS has its own stored procedure language</a:t>
            </a:r>
            <a:endParaRPr lang="en-US" dirty="0" smtClean="0"/>
          </a:p>
          <a:p>
            <a:pPr lvl="1"/>
            <a:r>
              <a:rPr lang="en-US" dirty="0"/>
              <a:t>Oracle: Procedural SQL (PL/SQL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Microsoft Access: Visual Basic for Applications (VBA)</a:t>
            </a:r>
          </a:p>
          <a:p>
            <a:pPr lvl="1"/>
            <a:r>
              <a:rPr lang="en-US" dirty="0" smtClean="0"/>
              <a:t>Microsoft SQL Server: Transact SQL (T-SQL)</a:t>
            </a:r>
          </a:p>
          <a:p>
            <a:pPr lvl="1"/>
            <a:r>
              <a:rPr lang="en-US" dirty="0" smtClean="0"/>
              <a:t>MySQL: MySQL stored procedures</a:t>
            </a:r>
          </a:p>
        </p:txBody>
      </p:sp>
    </p:spTree>
    <p:extLst>
      <p:ext uri="{BB962C8B-B14F-4D97-AF65-F5344CB8AC3E}">
        <p14:creationId xmlns:p14="http://schemas.microsoft.com/office/powerpoint/2010/main" val="8158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16632"/>
            <a:ext cx="7772400" cy="645368"/>
          </a:xfrm>
        </p:spPr>
        <p:txBody>
          <a:bodyPr/>
          <a:lstStyle/>
          <a:p>
            <a:r>
              <a:rPr lang="en-US" dirty="0" smtClean="0"/>
              <a:t>Oracle Sequences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4114800"/>
          </a:xfrm>
        </p:spPr>
        <p:txBody>
          <a:bodyPr/>
          <a:lstStyle/>
          <a:p>
            <a:r>
              <a:rPr lang="en-US" dirty="0" smtClean="0"/>
              <a:t>Oracle sequences</a:t>
            </a:r>
          </a:p>
          <a:p>
            <a:pPr lvl="1"/>
            <a:r>
              <a:rPr lang="en-US" dirty="0" smtClean="0"/>
              <a:t>Independent object in the database: you can create and delete them at any time</a:t>
            </a:r>
          </a:p>
          <a:p>
            <a:pPr lvl="1"/>
            <a:r>
              <a:rPr lang="en-US" dirty="0" smtClean="0"/>
              <a:t>Very flexible tool for implementing automatic numbering</a:t>
            </a:r>
          </a:p>
          <a:p>
            <a:r>
              <a:rPr lang="en-US" dirty="0" err="1" smtClean="0"/>
              <a:t>Autonumber</a:t>
            </a:r>
            <a:r>
              <a:rPr lang="en-US" dirty="0" smtClean="0"/>
              <a:t> in Oracle</a:t>
            </a:r>
          </a:p>
          <a:p>
            <a:pPr lvl="1"/>
            <a:r>
              <a:rPr lang="en-US" dirty="0" smtClean="0"/>
              <a:t>Old way (before Oracle version 12c, including 11g):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sequences + triggers</a:t>
            </a:r>
            <a:endParaRPr lang="en-US" dirty="0" smtClean="0"/>
          </a:p>
          <a:p>
            <a:pPr lvl="1"/>
            <a:r>
              <a:rPr lang="en-US" dirty="0" smtClean="0"/>
              <a:t>New way (Oracle 12c): </a:t>
            </a:r>
            <a:r>
              <a:rPr lang="en-US" dirty="0" smtClean="0">
                <a:hlinkClick r:id="rId3"/>
              </a:rPr>
              <a:t>IDENTITY data type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Review of Chapter 8:</a:t>
            </a:r>
            <a:br>
              <a:rPr lang="en-CA" altLang="en-US" dirty="0" smtClean="0"/>
            </a:br>
            <a:r>
              <a:rPr lang="en-CA" altLang="en-US" dirty="0" smtClean="0"/>
              <a:t>Advanced </a:t>
            </a:r>
            <a:r>
              <a:rPr lang="en-CA" altLang="en-US" dirty="0"/>
              <a:t>SQL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What are the main join operators in SQL?</a:t>
            </a:r>
          </a:p>
          <a:p>
            <a:r>
              <a:rPr lang="en-CA" sz="2800" dirty="0" smtClean="0"/>
              <a:t>How do you create a subquery?</a:t>
            </a:r>
          </a:p>
          <a:p>
            <a:r>
              <a:rPr lang="en-CA" sz="2800" dirty="0" smtClean="0"/>
              <a:t>What are some important Oracle SQL functions?</a:t>
            </a:r>
          </a:p>
          <a:p>
            <a:r>
              <a:rPr lang="en-CA" sz="2800" dirty="0" smtClean="0"/>
              <a:t>What are some important advanced SQL features to know about?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471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Summary of Chapter 8:</a:t>
            </a:r>
            <a:br>
              <a:rPr lang="en-CA" altLang="en-US" dirty="0" smtClean="0"/>
            </a:br>
            <a:r>
              <a:rPr lang="en-CA" altLang="en-US" dirty="0" smtClean="0"/>
              <a:t>Advanced </a:t>
            </a:r>
            <a:r>
              <a:rPr lang="en-CA" altLang="en-US" dirty="0"/>
              <a:t>SQL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main join operators are the cross join, inner joins and outer joins</a:t>
            </a:r>
          </a:p>
          <a:p>
            <a:r>
              <a:rPr lang="en-CA" dirty="0" smtClean="0"/>
              <a:t>To create a subquery, you need to understand the possible results of a query and then know where to place them within a compound query</a:t>
            </a:r>
          </a:p>
          <a:p>
            <a:r>
              <a:rPr lang="en-CA" dirty="0" smtClean="0"/>
              <a:t>Among other Oracle SQL functions and features, it is important to know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||</a:t>
            </a:r>
            <a:r>
              <a:rPr lang="en-CA" dirty="0" smtClean="0"/>
              <a:t>,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TO_DATE</a:t>
            </a:r>
            <a:r>
              <a:rPr lang="en-CA" dirty="0" smtClean="0"/>
              <a:t>,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UPPER/LOWER</a:t>
            </a:r>
            <a:r>
              <a:rPr lang="en-CA" dirty="0" smtClean="0"/>
              <a:t>,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CA" dirty="0" smtClean="0"/>
              <a:t> and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</a:p>
          <a:p>
            <a:r>
              <a:rPr lang="en-CA" dirty="0" smtClean="0"/>
              <a:t>Views, stored procedures and Oracle sequences are some important advanced SQL features to know about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3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9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Many of the slides are adapted from </a:t>
            </a:r>
            <a:r>
              <a:rPr lang="en-CA" b="1" i="1" dirty="0">
                <a:hlinkClick r:id="rId2"/>
              </a:rPr>
              <a:t>Database Systems: Design, Implementation and Management</a:t>
            </a:r>
            <a:r>
              <a:rPr lang="en-CA" dirty="0"/>
              <a:t> by Carlos Coronel and Steven Morris. 11th edition (2015) published by Cengage Learning. ISBN 13: </a:t>
            </a:r>
            <a:r>
              <a:rPr lang="en-CA" dirty="0" smtClean="0"/>
              <a:t>978-1-285-19614-5</a:t>
            </a:r>
          </a:p>
          <a:p>
            <a:r>
              <a:rPr lang="en-CA" dirty="0" smtClean="0"/>
              <a:t>Other sources are noted on the slides themselves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33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SQL Join Operators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14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190" y="175750"/>
            <a:ext cx="1536700" cy="990600"/>
          </a:xfrm>
        </p:spPr>
        <p:txBody>
          <a:bodyPr/>
          <a:lstStyle/>
          <a:p>
            <a:r>
              <a:rPr lang="en-CA" sz="2800" dirty="0" smtClean="0"/>
              <a:t>Cross join</a:t>
            </a:r>
            <a:endParaRPr lang="fr-CA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00" b="9838"/>
          <a:stretch/>
        </p:blipFill>
        <p:spPr>
          <a:xfrm>
            <a:off x="3048000" y="1244506"/>
            <a:ext cx="5715000" cy="15179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787225"/>
            <a:ext cx="5898243" cy="403648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0"/>
            <a:ext cx="7361237" cy="11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4"/>
          <p:cNvSpPr txBox="1">
            <a:spLocks/>
          </p:cNvSpPr>
          <p:nvPr/>
        </p:nvSpPr>
        <p:spPr bwMode="auto">
          <a:xfrm>
            <a:off x="250190" y="2871045"/>
            <a:ext cx="2797810" cy="86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2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CA" sz="18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*</a:t>
            </a:r>
          </a:p>
          <a:p>
            <a:pPr marL="0" indent="0">
              <a:buFont typeface="Wingdings" charset="0"/>
              <a:buNone/>
            </a:pPr>
            <a:r>
              <a:rPr lang="en-CA" sz="18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CUSTOMER, AGENT</a:t>
            </a:r>
            <a:endParaRPr lang="en-CA" sz="18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844" y="228600"/>
            <a:ext cx="8275610" cy="507788"/>
          </a:xfrm>
        </p:spPr>
        <p:txBody>
          <a:bodyPr/>
          <a:lstStyle/>
          <a:p>
            <a:r>
              <a:rPr lang="en-CA" sz="2800" dirty="0" smtClean="0"/>
              <a:t>Inner joins: natural join, join using, join on</a:t>
            </a:r>
            <a:endParaRPr lang="fr-CA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447800"/>
            <a:ext cx="7791450" cy="32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0" y="0"/>
            <a:ext cx="8275610" cy="507788"/>
          </a:xfrm>
        </p:spPr>
        <p:txBody>
          <a:bodyPr/>
          <a:lstStyle/>
          <a:p>
            <a:r>
              <a:rPr lang="en-CA" sz="2800" dirty="0" smtClean="0"/>
              <a:t>Inner joins: natural join, join using, join on</a:t>
            </a:r>
            <a:endParaRPr lang="fr-CA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00" b="9838"/>
          <a:stretch/>
        </p:blipFill>
        <p:spPr>
          <a:xfrm>
            <a:off x="2438400" y="702374"/>
            <a:ext cx="4908550" cy="1303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60" y="5380868"/>
            <a:ext cx="5736772" cy="1266224"/>
          </a:xfrm>
          <a:prstGeom prst="rect">
            <a:avLst/>
          </a:prstGeom>
        </p:spPr>
      </p:pic>
      <p:sp>
        <p:nvSpPr>
          <p:cNvPr id="10" name="Espace réservé du contenu 4"/>
          <p:cNvSpPr txBox="1">
            <a:spLocks/>
          </p:cNvSpPr>
          <p:nvPr/>
        </p:nvSpPr>
        <p:spPr bwMode="auto">
          <a:xfrm>
            <a:off x="129892" y="1600200"/>
            <a:ext cx="8845110" cy="36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2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CA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Old-style JOIN:</a:t>
            </a:r>
          </a:p>
          <a:p>
            <a:pPr marL="0" indent="0">
              <a:buFont typeface="Wingdings" charset="0"/>
              <a:buNone/>
            </a:pP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*</a:t>
            </a:r>
          </a:p>
          <a:p>
            <a:pPr marL="0" indent="0">
              <a:buFont typeface="Wingdings" charset="0"/>
              <a:buNone/>
            </a:pP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CUSTOMER, AGENT</a:t>
            </a:r>
          </a:p>
          <a:p>
            <a:pPr marL="0" indent="0">
              <a:buFont typeface="Wingdings" charset="0"/>
              <a:buNone/>
            </a:pP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 CUSTOMER.AGENT_CODE = AGENT.AGENT_CODE;</a:t>
            </a:r>
          </a:p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NATURAL JOIN :</a:t>
            </a:r>
          </a:p>
          <a:p>
            <a:pPr marL="0" indent="0">
              <a:buNone/>
            </a:pP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* FROM CUSTOMER NATURAL JOIN AGENT;</a:t>
            </a:r>
          </a:p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JOIN USING:</a:t>
            </a:r>
          </a:p>
          <a:p>
            <a:pPr marL="0" indent="0">
              <a:buNone/>
            </a:pP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*</a:t>
            </a:r>
          </a:p>
          <a:p>
            <a:pPr marL="0" indent="0">
              <a:buNone/>
            </a:pP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CUSTOMER 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JOIN AGENT USING (AGENT_CODE);</a:t>
            </a:r>
            <a:endParaRPr lang="en-CA" sz="16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JOIN ON:</a:t>
            </a:r>
          </a:p>
          <a:p>
            <a:pPr marL="0" indent="0">
              <a:buNone/>
            </a:pP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*</a:t>
            </a:r>
          </a:p>
          <a:p>
            <a:pPr marL="0" indent="0">
              <a:buNone/>
            </a:pP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CUSTOMER 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JOIN AGENT ON </a:t>
            </a:r>
            <a:r>
              <a:rPr lang="en-CA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CUSTOMER.AGENT_CODE = AGENT.AGENT_CODE</a:t>
            </a:r>
            <a:r>
              <a:rPr lang="en-CA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16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Outer joins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371600"/>
            <a:ext cx="883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0" y="0"/>
            <a:ext cx="8275610" cy="507788"/>
          </a:xfrm>
        </p:spPr>
        <p:txBody>
          <a:bodyPr/>
          <a:lstStyle/>
          <a:p>
            <a:r>
              <a:rPr lang="en-CA" sz="2800" dirty="0" smtClean="0"/>
              <a:t>Left outer join, Right outer join, Full outer join</a:t>
            </a:r>
            <a:endParaRPr lang="fr-CA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2516304"/>
            <a:ext cx="2006600" cy="3806018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 smtClean="0"/>
              <a:t>CUSTOMER </a:t>
            </a:r>
            <a:br>
              <a:rPr lang="en-CA" sz="1800" dirty="0" smtClean="0"/>
            </a:br>
            <a:r>
              <a:rPr lang="en-CA" sz="1800" dirty="0" smtClean="0"/>
              <a:t>left outer join AGENT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 smtClean="0"/>
              <a:t>CUSTOMER</a:t>
            </a:r>
            <a:br>
              <a:rPr lang="en-CA" sz="1800" dirty="0" smtClean="0"/>
            </a:br>
            <a:r>
              <a:rPr lang="en-CA" sz="1800" dirty="0" smtClean="0"/>
              <a:t>right outer </a:t>
            </a:r>
            <a:r>
              <a:rPr lang="en-CA" sz="1800" dirty="0"/>
              <a:t>join </a:t>
            </a:r>
            <a:r>
              <a:rPr lang="en-CA" sz="1800" dirty="0" smtClean="0"/>
              <a:t>AGENT</a:t>
            </a:r>
          </a:p>
          <a:p>
            <a:pPr marL="0" indent="0">
              <a:buNone/>
            </a:pPr>
            <a:endParaRPr lang="en-CA" sz="1800" dirty="0" smtClean="0"/>
          </a:p>
          <a:p>
            <a:pPr marL="0" indent="0">
              <a:buNone/>
            </a:pPr>
            <a:endParaRPr lang="en-CA" sz="1800" dirty="0" smtClean="0"/>
          </a:p>
          <a:p>
            <a:pPr marL="0" indent="0">
              <a:buNone/>
            </a:pPr>
            <a:r>
              <a:rPr lang="en-CA" sz="1800" dirty="0" smtClean="0"/>
              <a:t>CUSTOMER</a:t>
            </a:r>
            <a:br>
              <a:rPr lang="en-CA" sz="1800" dirty="0" smtClean="0"/>
            </a:br>
            <a:r>
              <a:rPr lang="en-CA" sz="1800" dirty="0" smtClean="0"/>
              <a:t>full outer join AGENT</a:t>
            </a:r>
            <a:endParaRPr lang="en-CA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00" b="9838"/>
          <a:stretch/>
        </p:blipFill>
        <p:spPr>
          <a:xfrm>
            <a:off x="1670050" y="532671"/>
            <a:ext cx="7016750" cy="1863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049" y="2516304"/>
            <a:ext cx="7374135" cy="1337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049" y="3916040"/>
            <a:ext cx="6994525" cy="1293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049" y="5277988"/>
            <a:ext cx="7167860" cy="15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13-11399 PPT English Template">
  <a:themeElements>
    <a:clrScheme name="Concordia palette">
      <a:dk1>
        <a:sysClr val="windowText" lastClr="000000"/>
      </a:dk1>
      <a:lt1>
        <a:sysClr val="window" lastClr="FFFFFF"/>
      </a:lt1>
      <a:dk2>
        <a:srgbClr val="FFFFFF"/>
      </a:dk2>
      <a:lt2>
        <a:srgbClr val="FFCC66"/>
      </a:lt2>
      <a:accent1>
        <a:srgbClr val="CC6600"/>
      </a:accent1>
      <a:accent2>
        <a:srgbClr val="CC3300"/>
      </a:accent2>
      <a:accent3>
        <a:srgbClr val="666699"/>
      </a:accent3>
      <a:accent4>
        <a:srgbClr val="D8D8D8"/>
      </a:accent4>
      <a:accent5>
        <a:srgbClr val="FF9999"/>
      </a:accent5>
      <a:accent6>
        <a:srgbClr val="CC6600"/>
      </a:accent6>
      <a:hlink>
        <a:srgbClr val="CC3300"/>
      </a:hlink>
      <a:folHlink>
        <a:srgbClr val="CC99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msb.potx" id="{F6C46702-A3E0-4FB2-9C84-B17764B8F1D5}" vid="{1DDA5605-EC2F-4058-8D4E-72EC083A33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jmsb</Template>
  <TotalTime>0</TotalTime>
  <Words>1394</Words>
  <Application>Microsoft Office PowerPoint</Application>
  <PresentationFormat>On-screen Show (4:3)</PresentationFormat>
  <Paragraphs>194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Arial Bold</vt:lpstr>
      <vt:lpstr>Calibri</vt:lpstr>
      <vt:lpstr>Consolas</vt:lpstr>
      <vt:lpstr>Courier New</vt:lpstr>
      <vt:lpstr>GillSans Bold</vt:lpstr>
      <vt:lpstr>Times</vt:lpstr>
      <vt:lpstr>Times New Roman</vt:lpstr>
      <vt:lpstr>Wingdings</vt:lpstr>
      <vt:lpstr>T13-11399 PPT English Template</vt:lpstr>
      <vt:lpstr>BTM 382 Database Management  Chapter 8 Advanced SQL  </vt:lpstr>
      <vt:lpstr>Structure of BTM 382 Database Management</vt:lpstr>
      <vt:lpstr>Review of Chapter 8: Advanced SQL</vt:lpstr>
      <vt:lpstr>SQL Join Operators</vt:lpstr>
      <vt:lpstr>Cross join</vt:lpstr>
      <vt:lpstr>Inner joins: natural join, join using, join on</vt:lpstr>
      <vt:lpstr>Inner joins: natural join, join using, join on</vt:lpstr>
      <vt:lpstr>Outer joins</vt:lpstr>
      <vt:lpstr>Left outer join, Right outer join, Full outer join</vt:lpstr>
      <vt:lpstr>Subqueries</vt:lpstr>
      <vt:lpstr>Order of creating queries</vt:lpstr>
      <vt:lpstr>Possible results from a SELECT query</vt:lpstr>
      <vt:lpstr>Single value: Intersection of one column and one row</vt:lpstr>
      <vt:lpstr>List of same-type values: One column of values (same datatype)</vt:lpstr>
      <vt:lpstr>Virtual table of values: Multiple columns and multiple rows</vt:lpstr>
      <vt:lpstr>Building subqueries the easy way</vt:lpstr>
      <vt:lpstr>Building subqueries the easy way</vt:lpstr>
      <vt:lpstr>Building subqueries the easy way</vt:lpstr>
      <vt:lpstr>Building subqueries the easy way</vt:lpstr>
      <vt:lpstr>Multirow subquery operators: ALL, ANY and SOME</vt:lpstr>
      <vt:lpstr>SQL Functions</vt:lpstr>
      <vt:lpstr>Regular functions versus  Aggregate functions</vt:lpstr>
      <vt:lpstr>PowerPoint Presentation</vt:lpstr>
      <vt:lpstr>PowerPoint Presentation</vt:lpstr>
      <vt:lpstr>PowerPoint Presentation</vt:lpstr>
      <vt:lpstr>Other Advanced SQL Elements</vt:lpstr>
      <vt:lpstr>Views</vt:lpstr>
      <vt:lpstr>Stored procedures</vt:lpstr>
      <vt:lpstr>Oracle Sequences</vt:lpstr>
      <vt:lpstr>Summary of Chapter 8: Advanced SQL</vt:lpstr>
      <vt:lpstr>PowerPoint Presentation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/>
  <cp:lastModifiedBy/>
  <cp:revision>449</cp:revision>
  <dcterms:created xsi:type="dcterms:W3CDTF">2009-11-04T06:45:57Z</dcterms:created>
  <dcterms:modified xsi:type="dcterms:W3CDTF">2016-11-03T19:08:30Z</dcterms:modified>
</cp:coreProperties>
</file>