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8" r:id="rId3"/>
    <p:sldId id="259" r:id="rId4"/>
    <p:sldId id="260" r:id="rId5"/>
    <p:sldId id="261" r:id="rId6"/>
    <p:sldId id="263" r:id="rId7"/>
    <p:sldId id="265" r:id="rId8"/>
    <p:sldId id="266" r:id="rId9"/>
    <p:sldId id="267" r:id="rId10"/>
    <p:sldId id="268" r:id="rId11"/>
    <p:sldId id="279" r:id="rId12"/>
    <p:sldId id="264" r:id="rId13"/>
    <p:sldId id="270" r:id="rId14"/>
    <p:sldId id="275" r:id="rId15"/>
    <p:sldId id="274" r:id="rId16"/>
    <p:sldId id="280" r:id="rId17"/>
    <p:sldId id="269" r:id="rId18"/>
    <p:sldId id="271" r:id="rId19"/>
    <p:sldId id="272" r:id="rId20"/>
    <p:sldId id="281" r:id="rId21"/>
    <p:sldId id="273" r:id="rId22"/>
    <p:sldId id="276" r:id="rId23"/>
    <p:sldId id="277" r:id="rId24"/>
    <p:sldId id="278" r:id="rId25"/>
    <p:sldId id="262" r:id="rId26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584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94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6105903A-3881-47D9-8104-F1BECEC8E4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248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 New Roman" panose="02020603050405020304" pitchFamily="18" charset="0"/>
              </a:defRPr>
            </a:lvl1pPr>
          </a:lstStyle>
          <a:p>
            <a:fld id="{89749180-0751-41B0-85F8-3A4D829996E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253388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A8CF26E-1C07-4E09-9F1B-20C3DFBE0551}" type="slidenum">
              <a:rPr lang="en-CA"/>
              <a:pPr/>
              <a:t>1</a:t>
            </a:fld>
            <a:endParaRPr lang="en-CA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82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ChrisG5:Users:christopher:Documents:Chris%20JOBS:1%20|%20IN%20PROGRESS:PA8037_JMSB%20Identity:%20FINAL%20DESIGN:NEW-JMSB-Powerpoint:NEW-JMSB-Powerpoint-1.jpg" TargetMode="External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hrisG5:Users:christopher:Documents:Chris JOBS:1 | IN PROGRESS:PA8037_JMSB Identity: FINAL DESIGN:NEW-JMSB-Powerpoint:NEW-JMSB-Powerpoint-1.jpg"/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66800" y="2514600"/>
            <a:ext cx="6400800" cy="914400"/>
          </a:xfrm>
        </p:spPr>
        <p:txBody>
          <a:bodyPr lIns="0" tIns="0" rIns="0" bIns="0" anchor="t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733800"/>
            <a:ext cx="6400800" cy="1752600"/>
          </a:xfrm>
        </p:spPr>
        <p:txBody>
          <a:bodyPr lIns="0" tIns="0" rIns="0" bIns="0"/>
          <a:lstStyle>
            <a:lvl1pPr marL="0" indent="0">
              <a:buFontTx/>
              <a:buNone/>
              <a:defRPr sz="20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4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7050E63-2EEB-444D-89AF-649EA2BA7F5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19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69F1BD-5BEC-4B9F-8028-FF3E0FCB2C9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16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914400"/>
          </a:xfrm>
        </p:spPr>
        <p:txBody>
          <a:bodyPr/>
          <a:lstStyle>
            <a:lvl1pPr algn="l">
              <a:defRPr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68760"/>
            <a:ext cx="7772400" cy="48272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B5F2681-2FC2-47D1-B205-5F8937A7EA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37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31BDA2-6AD2-4BD7-8DC6-6993EC7986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8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BF10901-2C1B-460A-8A4D-431D7F9EC38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09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58E911-F5EB-4B69-B50D-C043F96320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1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lang="en-US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5CC75-A89F-44CC-A5DA-439F312DF72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76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EAFF44-F41C-4EE3-858B-C7E2A109F9A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090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3AA4B2-9E0B-432B-81A1-4DC423559A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37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7AAD24-A3D5-4B03-9874-07F0808501A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93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ChrisG5:Users:christopher:Documents:Chris%20JOBS:1%20|%20IN%20PROGRESS:PA8037_JMSB%20Identity:%20FINAL%20DESIGN:NEW-JMSB-Powerpoint:NEW-JMSB-Powerpoint-2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 descr="ChrisG5:Users:christopher:Documents:Chris JOBS:1 | IN PROGRESS:PA8037_JMSB Identity: FINAL DESIGN:NEW-JMSB-Powerpoint:NEW-JMSB-Powerpoint-2.jpg"/>
          <p:cNvPicPr>
            <a:picLocks noChangeAspect="1" noChangeArrowheads="1"/>
          </p:cNvPicPr>
          <p:nvPr/>
        </p:nvPicPr>
        <p:blipFill>
          <a:blip r:embed="rId13" r:link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5588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47800" y="6248400"/>
            <a:ext cx="3962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pitchFamily="48" charset="-128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" y="6248400"/>
            <a:ext cx="68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B378D828-1783-4821-9FF8-E24AF6E4625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76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Gill Sans MT Pro Bold" pitchFamily="48" charset="0"/>
          <a:ea typeface="ＭＳ Ｐゴシック" pitchFamily="48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ill Sans MT Pro Bold" pitchFamily="48" charset="0"/>
          <a:ea typeface="ＭＳ Ｐゴシック" pitchFamily="48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net.tutsplus.com/articles/general/5-biggest-copyright-pitfalls-for-web-designers/" TargetMode="External"/><Relationship Id="rId2" Type="http://schemas.openxmlformats.org/officeDocument/2006/relationships/hyperlink" Target="http://www.lipsum.com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tlaw.com/internet/webpage.html" TargetMode="Externa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search.creativecommons.org/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files.usgwarchives.net/ga/muscogee/photos/pemberto13411gph.txt" TargetMode="External"/><Relationship Id="rId2" Type="http://schemas.openxmlformats.org/officeDocument/2006/relationships/hyperlink" Target="http://en.wikipedia.org/wiki/Coca-cola#History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net.tutsplus.com/articles/general/5-biggest-copyright-pitfalls-for-web-designers/" TargetMode="External"/><Relationship Id="rId4" Type="http://schemas.openxmlformats.org/officeDocument/2006/relationships/hyperlink" Target="http://faculty.ksu.edu.sa/73619/Pictures%20Library/coca%20and%20cocaine.bmp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CA" dirty="0" smtClean="0"/>
              <a:t>Copyright for </a:t>
            </a:r>
            <a:r>
              <a:rPr lang="en-CA" smtClean="0"/>
              <a:t>web developers</a:t>
            </a:r>
            <a:endParaRPr lang="en-CA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/>
              <a:t>BTM 395: Internet </a:t>
            </a:r>
            <a:r>
              <a:rPr lang="fr-CA" dirty="0" err="1"/>
              <a:t>Programming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620688"/>
          </a:xfrm>
        </p:spPr>
        <p:txBody>
          <a:bodyPr/>
          <a:lstStyle/>
          <a:p>
            <a:r>
              <a:rPr lang="en-CA" dirty="0" smtClean="0"/>
              <a:t>Which intellectual property rights protect…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816" y="4581128"/>
            <a:ext cx="3166120" cy="1816373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sz="2400" dirty="0" smtClean="0"/>
              <a:t>Copyright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400" dirty="0" smtClean="0"/>
              <a:t>Patent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400" dirty="0" smtClean="0"/>
              <a:t>Trademark</a:t>
            </a:r>
          </a:p>
          <a:p>
            <a:pPr marL="514350" indent="-514350">
              <a:buFont typeface="+mj-lt"/>
              <a:buAutoNum type="alphaUcPeriod"/>
            </a:pPr>
            <a:r>
              <a:rPr lang="en-CA" sz="2400" dirty="0" smtClean="0"/>
              <a:t>Trade secret</a:t>
            </a:r>
            <a:endParaRPr lang="en-CA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80728"/>
            <a:ext cx="6624736" cy="3514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793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639442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352928" cy="4827240"/>
          </a:xfrm>
        </p:spPr>
        <p:txBody>
          <a:bodyPr/>
          <a:lstStyle/>
          <a:p>
            <a:r>
              <a:rPr lang="en-CA" sz="2400" dirty="0" smtClean="0"/>
              <a:t>A legal monopoly to distribute or sell a copyrighted work</a:t>
            </a:r>
          </a:p>
          <a:p>
            <a:r>
              <a:rPr lang="en-CA" sz="2400" dirty="0" smtClean="0"/>
              <a:t>Protects literary and artistic works, and computer programs</a:t>
            </a:r>
          </a:p>
          <a:p>
            <a:pPr lvl="1"/>
            <a:r>
              <a:rPr lang="en-CA" sz="2000" dirty="0" smtClean="0"/>
              <a:t>Most countries don’t cover databases, though a few do. The contents of databases are covered (individual cells of data), but not the database as a whole.</a:t>
            </a:r>
          </a:p>
          <a:p>
            <a:pPr lvl="1"/>
            <a:r>
              <a:rPr lang="en-CA" sz="2000" dirty="0" smtClean="0"/>
              <a:t>Websites are covered as writings, pictures, and computer programs</a:t>
            </a:r>
          </a:p>
          <a:p>
            <a:pPr lvl="1"/>
            <a:r>
              <a:rPr lang="en-CA" sz="2000" dirty="0" smtClean="0"/>
              <a:t>Does not cover ideas, processes, food recipes, or non-creative writing</a:t>
            </a:r>
          </a:p>
          <a:p>
            <a:r>
              <a:rPr lang="en-CA" sz="2400" dirty="0" smtClean="0"/>
              <a:t>Copyright lasts for life of author +50 years (Canada) or +70 years (USA)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141998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7772400" cy="914400"/>
          </a:xfrm>
        </p:spPr>
        <p:txBody>
          <a:bodyPr/>
          <a:lstStyle/>
          <a:p>
            <a:r>
              <a:rPr lang="en-CA" dirty="0" smtClean="0"/>
              <a:t>How do you obtain copyright on something that you have created?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You don’t need to do anything special—once you create it, you have full legal copyright</a:t>
            </a:r>
          </a:p>
          <a:p>
            <a:r>
              <a:rPr lang="en-CA" dirty="0" smtClean="0"/>
              <a:t>But if you were paid to create it, then the person who paid you holds the copyright, not you</a:t>
            </a:r>
          </a:p>
          <a:p>
            <a:r>
              <a:rPr lang="en-CA" dirty="0" smtClean="0"/>
              <a:t>“© 2013 Your Name” is useful to inform people about your copyright, but it is not necessary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8120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Fair dealing and fair use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96752"/>
            <a:ext cx="7772400" cy="4827240"/>
          </a:xfrm>
        </p:spPr>
        <p:txBody>
          <a:bodyPr/>
          <a:lstStyle/>
          <a:p>
            <a:r>
              <a:rPr lang="en-CA" sz="2000" dirty="0" smtClean="0"/>
              <a:t>Copyright is not a “right”; it is a government-granted limited-term monopoly</a:t>
            </a:r>
          </a:p>
          <a:p>
            <a:r>
              <a:rPr lang="en-CA" sz="2000" dirty="0" smtClean="0"/>
              <a:t>It doesn’t give the copyright holder unlimited rights—fair dealing is the most important exception</a:t>
            </a:r>
          </a:p>
          <a:p>
            <a:r>
              <a:rPr lang="en-CA" sz="2000" dirty="0" smtClean="0"/>
              <a:t>Fair dealing (Canada) or fair use (USA) gives anyone in the public the right to do certain things with limited portions of any copyrighted work:</a:t>
            </a:r>
          </a:p>
          <a:p>
            <a:pPr lvl="1"/>
            <a:r>
              <a:rPr lang="en-CA" sz="1800" dirty="0" smtClean="0"/>
              <a:t>Research and private study</a:t>
            </a:r>
          </a:p>
          <a:p>
            <a:pPr lvl="1"/>
            <a:r>
              <a:rPr lang="en-CA" sz="1800" dirty="0" smtClean="0"/>
              <a:t>Education</a:t>
            </a:r>
          </a:p>
          <a:p>
            <a:pPr lvl="1"/>
            <a:r>
              <a:rPr lang="en-CA" sz="1800" dirty="0" smtClean="0"/>
              <a:t>Criticism, review or parody</a:t>
            </a:r>
          </a:p>
          <a:p>
            <a:pPr lvl="1"/>
            <a:r>
              <a:rPr lang="en-CA" sz="1800" dirty="0" smtClean="0"/>
              <a:t>News reporting</a:t>
            </a:r>
          </a:p>
          <a:p>
            <a:r>
              <a:rPr lang="en-CA" sz="2000" dirty="0" smtClean="0"/>
              <a:t>Fair dealing lets you use “fair” (reasonable and limited) portions, not major parts of entire works</a:t>
            </a:r>
            <a:endParaRPr lang="en-CA" sz="2000" dirty="0"/>
          </a:p>
          <a:p>
            <a:r>
              <a:rPr lang="en-CA" sz="2000" dirty="0" smtClean="0"/>
              <a:t>Note: it is not automatically “fair” just because your use is non-commercial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29336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Copyright vs. plagiarism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Copyright infringement: using a copyrighted work (other than fair dealing) without permission of the copyright holder</a:t>
            </a:r>
          </a:p>
          <a:p>
            <a:pPr lvl="1"/>
            <a:r>
              <a:rPr lang="en-CA" sz="2000" dirty="0" smtClean="0"/>
              <a:t>Breaks the law: it doesn’t matter whether or not you cite the source—it is still copyright infringement</a:t>
            </a:r>
          </a:p>
          <a:p>
            <a:r>
              <a:rPr lang="en-CA" sz="2400" dirty="0" smtClean="0"/>
              <a:t>Plagiarism: using someone else’s work in a way that makes people think that it’s your own work</a:t>
            </a:r>
          </a:p>
          <a:p>
            <a:pPr lvl="1"/>
            <a:r>
              <a:rPr lang="en-CA" sz="2000" dirty="0" smtClean="0"/>
              <a:t>Considered unethical: it doesn’t matter even if you legally obtained the material—it’s basically telling lies</a:t>
            </a:r>
          </a:p>
          <a:p>
            <a:pPr lvl="1"/>
            <a:r>
              <a:rPr lang="en-CA" sz="2000" dirty="0" smtClean="0"/>
              <a:t>Not illegal in and of itself, but can result in serious social sanctions, especially in education and in publishing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60081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Other major intellectual property rights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613574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Patent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 smtClean="0"/>
              <a:t>A legal monopoly to produce and commercially exploit an invention</a:t>
            </a:r>
          </a:p>
          <a:p>
            <a:r>
              <a:rPr lang="en-CA" sz="2800" dirty="0" smtClean="0"/>
              <a:t>Protects truly new inventions of products or processes (including new software algorithms)</a:t>
            </a:r>
          </a:p>
          <a:p>
            <a:r>
              <a:rPr lang="en-CA" sz="2800" dirty="0" smtClean="0"/>
              <a:t>To obtain a patent you must register it with the Canadian Patent Office</a:t>
            </a:r>
          </a:p>
          <a:p>
            <a:r>
              <a:rPr lang="en-CA" sz="2800" dirty="0" smtClean="0"/>
              <a:t>You must prove that the invention is new, and other people can challenge your claim</a:t>
            </a:r>
          </a:p>
          <a:p>
            <a:r>
              <a:rPr lang="en-CA" sz="2800" dirty="0" smtClean="0"/>
              <a:t>Patents last 20 years only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50586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Trademark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A legal monopoly to use a label, sign, sound, etc. to identify a brand, a product or a company</a:t>
            </a:r>
          </a:p>
          <a:p>
            <a:r>
              <a:rPr lang="en-CA" sz="2400" dirty="0" smtClean="0"/>
              <a:t>A trademark must be a new and distinctive creation </a:t>
            </a:r>
          </a:p>
          <a:p>
            <a:r>
              <a:rPr lang="en-CA" sz="2400" dirty="0" smtClean="0"/>
              <a:t>To obtain a trademark, you must register </a:t>
            </a:r>
            <a:r>
              <a:rPr lang="en-CA" sz="2400" dirty="0"/>
              <a:t>it with the Office of the Registrar of </a:t>
            </a:r>
            <a:r>
              <a:rPr lang="en-CA" sz="2400" dirty="0" smtClean="0"/>
              <a:t>Trade-marks</a:t>
            </a:r>
          </a:p>
          <a:p>
            <a:r>
              <a:rPr lang="en-CA" sz="2400" dirty="0" smtClean="0"/>
              <a:t>You must actively use your trademark and challenge any misuse, or else it could be invalidated due to common use or disuse</a:t>
            </a:r>
          </a:p>
          <a:p>
            <a:r>
              <a:rPr lang="en-CA" sz="2400" dirty="0" smtClean="0"/>
              <a:t>Trademarks do not expire as long as they are actively used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3969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Trade secret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1196752"/>
            <a:ext cx="7772400" cy="4827240"/>
          </a:xfrm>
        </p:spPr>
        <p:txBody>
          <a:bodyPr/>
          <a:lstStyle/>
          <a:p>
            <a:r>
              <a:rPr lang="en-CA" sz="2400" dirty="0" smtClean="0"/>
              <a:t>Legally protected private knowledge whose revelation can be grounds for a civil liability suit</a:t>
            </a:r>
          </a:p>
          <a:p>
            <a:r>
              <a:rPr lang="en-CA" sz="2400" dirty="0" smtClean="0"/>
              <a:t>No registration involved—it’s a secret!</a:t>
            </a:r>
          </a:p>
          <a:p>
            <a:r>
              <a:rPr lang="en-CA" sz="2400" dirty="0" smtClean="0"/>
              <a:t>If someone steals your trade secret,</a:t>
            </a:r>
          </a:p>
          <a:p>
            <a:pPr lvl="1"/>
            <a:r>
              <a:rPr lang="en-CA" sz="2000" dirty="0" smtClean="0"/>
              <a:t>If they committed a crime (e.g. broke into your office), then they can be arrested and charged with a criminal offense</a:t>
            </a:r>
          </a:p>
          <a:p>
            <a:pPr lvl="1"/>
            <a:r>
              <a:rPr lang="en-CA" sz="2000" dirty="0" smtClean="0"/>
              <a:t>Even if they didn’t commit a crime (e.g. an employee found the secret and sold it to a competitor), you can still sue them for loss of income</a:t>
            </a:r>
          </a:p>
          <a:p>
            <a:pPr lvl="1"/>
            <a:r>
              <a:rPr lang="en-CA" sz="2000" dirty="0" smtClean="0"/>
              <a:t>Often protected by non-disclosure contracts, which are easier as a basis to sue people than non-written understandings</a:t>
            </a:r>
          </a:p>
          <a:p>
            <a:r>
              <a:rPr lang="en-CA" sz="2400" dirty="0" smtClean="0"/>
              <a:t>If someone discovers your secret without any theft involved, there is no legal liability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71257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s://mysendoff.com/wp-content/uploads/2011/07/kola-nuts-%C2%A9-Picture-Partners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844824"/>
            <a:ext cx="2699114" cy="18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forgottenhistoryblog.com/wp-content/uploads/2009/01/untitled-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802" y="838323"/>
            <a:ext cx="2707084" cy="347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faculty.ksu.edu.sa/73619/Pictures%20Library/coca%20and%20cocaine.bmp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4666"/>
          <a:stretch/>
        </p:blipFill>
        <p:spPr bwMode="auto">
          <a:xfrm>
            <a:off x="266786" y="1774428"/>
            <a:ext cx="2750885" cy="1440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Espace réservé du contenu 2"/>
          <p:cNvSpPr txBox="1">
            <a:spLocks/>
          </p:cNvSpPr>
          <p:nvPr/>
        </p:nvSpPr>
        <p:spPr>
          <a:xfrm>
            <a:off x="1475656" y="4311829"/>
            <a:ext cx="5544617" cy="1781467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CA" sz="2000" b="0" kern="0" dirty="0"/>
              <a:t>Created in 1869 as an alcoholic wine based on cocaine and kola</a:t>
            </a:r>
          </a:p>
          <a:p>
            <a:r>
              <a:rPr lang="en-CA" sz="2000" b="0" kern="0" dirty="0" smtClean="0"/>
              <a:t>Alcohol removed in 1886, cocaine removed in 1904 (still uses coca leaves, though)</a:t>
            </a:r>
          </a:p>
          <a:p>
            <a:r>
              <a:rPr lang="en-CA" sz="2000" b="0" kern="0" dirty="0" smtClean="0"/>
              <a:t>Recipe has been substantially unchanged since then (though variations exist)</a:t>
            </a:r>
          </a:p>
        </p:txBody>
      </p:sp>
    </p:spTree>
    <p:extLst>
      <p:ext uri="{BB962C8B-B14F-4D97-AF65-F5344CB8AC3E}">
        <p14:creationId xmlns:p14="http://schemas.microsoft.com/office/powerpoint/2010/main" val="4004746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Other intellectual property rights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Database rights (e.g. in Europe)</a:t>
            </a:r>
          </a:p>
          <a:p>
            <a:r>
              <a:rPr lang="en-CA" dirty="0" smtClean="0"/>
              <a:t>Industrial designs and textile designs</a:t>
            </a:r>
          </a:p>
          <a:p>
            <a:r>
              <a:rPr lang="en-CA" dirty="0" smtClean="0"/>
              <a:t>Fashion designs (e.g. in France)</a:t>
            </a:r>
          </a:p>
          <a:p>
            <a:r>
              <a:rPr lang="en-CA" dirty="0" smtClean="0"/>
              <a:t>Electronics circuit layouts</a:t>
            </a:r>
          </a:p>
          <a:p>
            <a:r>
              <a:rPr lang="en-CA" dirty="0" smtClean="0"/>
              <a:t>Geographical place names</a:t>
            </a:r>
          </a:p>
          <a:p>
            <a:r>
              <a:rPr lang="en-CA" dirty="0" smtClean="0"/>
              <a:t>Plant genetic varieties</a:t>
            </a:r>
          </a:p>
        </p:txBody>
      </p:sp>
    </p:spTree>
    <p:extLst>
      <p:ext uri="{BB962C8B-B14F-4D97-AF65-F5344CB8AC3E}">
        <p14:creationId xmlns:p14="http://schemas.microsoft.com/office/powerpoint/2010/main" val="38413293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Copyright for webmasters</a:t>
            </a:r>
            <a:endParaRPr lang="en-CA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Caveat: IANAL* and TINLA!**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sz="1400" dirty="0"/>
              <a:t>* IANAL: I am not a lawyer</a:t>
            </a:r>
          </a:p>
          <a:p>
            <a:r>
              <a:rPr lang="en-CA" sz="1400" dirty="0"/>
              <a:t>** TINLA: This is not legal advice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1836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764704"/>
          </a:xfrm>
        </p:spPr>
        <p:txBody>
          <a:bodyPr/>
          <a:lstStyle/>
          <a:p>
            <a:r>
              <a:rPr lang="en-CA" dirty="0"/>
              <a:t>Major webmaster concerns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908720"/>
            <a:ext cx="7772400" cy="4827240"/>
          </a:xfrm>
        </p:spPr>
        <p:txBody>
          <a:bodyPr/>
          <a:lstStyle/>
          <a:p>
            <a:r>
              <a:rPr lang="en-CA" sz="1800" dirty="0" smtClean="0"/>
              <a:t>Images</a:t>
            </a:r>
          </a:p>
          <a:p>
            <a:pPr lvl="1"/>
            <a:r>
              <a:rPr lang="en-CA" sz="1600" dirty="0" smtClean="0"/>
              <a:t>Make sure you use legal sources</a:t>
            </a:r>
          </a:p>
          <a:p>
            <a:r>
              <a:rPr lang="en-CA" sz="1800" dirty="0" smtClean="0"/>
              <a:t>Source code</a:t>
            </a:r>
          </a:p>
          <a:p>
            <a:pPr lvl="1"/>
            <a:r>
              <a:rPr lang="en-CA" sz="1600" dirty="0" smtClean="0"/>
              <a:t>Canada: borrowing not allowed without permission (except for educational uses)</a:t>
            </a:r>
          </a:p>
          <a:p>
            <a:pPr lvl="1"/>
            <a:r>
              <a:rPr lang="en-CA" sz="1600" dirty="0" smtClean="0"/>
              <a:t>USA: fair use permits borrowing of small amounts</a:t>
            </a:r>
          </a:p>
          <a:p>
            <a:r>
              <a:rPr lang="en-CA" sz="1800" dirty="0" smtClean="0"/>
              <a:t>Proprietary platforms, plugins, themes</a:t>
            </a:r>
          </a:p>
          <a:p>
            <a:pPr lvl="1"/>
            <a:r>
              <a:rPr lang="en-CA" sz="1600" dirty="0" smtClean="0"/>
              <a:t>Often have licenses that specify limited uses (e.g. maximum one website)—make sure you comply!</a:t>
            </a:r>
          </a:p>
          <a:p>
            <a:r>
              <a:rPr lang="en-CA" sz="1800" dirty="0" smtClean="0"/>
              <a:t>OSS licenses</a:t>
            </a:r>
          </a:p>
          <a:p>
            <a:pPr lvl="1"/>
            <a:r>
              <a:rPr lang="en-CA" sz="1600" dirty="0" smtClean="0"/>
              <a:t>If you make changes in OSS code and publish your changes (e.g. you use it on a website), you might be required to share the new code</a:t>
            </a:r>
          </a:p>
          <a:p>
            <a:r>
              <a:rPr lang="en-CA" sz="1800" dirty="0" smtClean="0"/>
              <a:t>Filler text</a:t>
            </a:r>
          </a:p>
          <a:p>
            <a:pPr lvl="1"/>
            <a:r>
              <a:rPr lang="en-CA" sz="1600" dirty="0" smtClean="0"/>
              <a:t>Don’t borrow filler text from other websites; use </a:t>
            </a:r>
            <a:r>
              <a:rPr lang="en-CA" sz="1600" dirty="0" err="1" smtClean="0">
                <a:hlinkClick r:id="rId2"/>
              </a:rPr>
              <a:t>Lorem</a:t>
            </a:r>
            <a:r>
              <a:rPr lang="en-CA" sz="1600" dirty="0" smtClean="0">
                <a:hlinkClick r:id="rId2"/>
              </a:rPr>
              <a:t> </a:t>
            </a:r>
            <a:r>
              <a:rPr lang="en-CA" sz="1600" dirty="0" err="1" smtClean="0">
                <a:hlinkClick r:id="rId2"/>
              </a:rPr>
              <a:t>Ipsum</a:t>
            </a:r>
            <a:r>
              <a:rPr lang="en-CA" sz="1600" dirty="0" smtClean="0"/>
              <a:t> instead</a:t>
            </a:r>
          </a:p>
          <a:p>
            <a:r>
              <a:rPr lang="en-CA" sz="1800" dirty="0" smtClean="0"/>
              <a:t>More information:</a:t>
            </a:r>
          </a:p>
          <a:p>
            <a:pPr lvl="1"/>
            <a:r>
              <a:rPr lang="en-CA" sz="1400" dirty="0" smtClean="0">
                <a:hlinkClick r:id="rId3"/>
              </a:rPr>
              <a:t>5 </a:t>
            </a:r>
            <a:r>
              <a:rPr lang="en-CA" sz="1400" dirty="0">
                <a:hlinkClick r:id="rId3"/>
              </a:rPr>
              <a:t>Biggest Copyright Pitfalls for Web </a:t>
            </a:r>
            <a:r>
              <a:rPr lang="en-CA" sz="1400" dirty="0" smtClean="0">
                <a:hlinkClick r:id="rId3"/>
              </a:rPr>
              <a:t>Designers</a:t>
            </a:r>
            <a:r>
              <a:rPr lang="en-CA" sz="1400" dirty="0" smtClean="0"/>
              <a:t> (source for the points here)</a:t>
            </a:r>
            <a:endParaRPr lang="fr-FR" sz="1400" dirty="0" smtClean="0"/>
          </a:p>
          <a:p>
            <a:pPr lvl="1"/>
            <a:r>
              <a:rPr lang="en-CA" sz="1400" dirty="0" smtClean="0">
                <a:hlinkClick r:id="rId4"/>
              </a:rPr>
              <a:t>Web Site Legal Issues</a:t>
            </a:r>
            <a:endParaRPr lang="en-CA" sz="1400" dirty="0" smtClean="0"/>
          </a:p>
          <a:p>
            <a:pPr lvl="1"/>
            <a:endParaRPr lang="en-CA" sz="1400" dirty="0"/>
          </a:p>
        </p:txBody>
      </p:sp>
    </p:spTree>
    <p:extLst>
      <p:ext uri="{BB962C8B-B14F-4D97-AF65-F5344CB8AC3E}">
        <p14:creationId xmlns:p14="http://schemas.microsoft.com/office/powerpoint/2010/main" val="369130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0"/>
            <a:ext cx="7772400" cy="620688"/>
          </a:xfrm>
        </p:spPr>
        <p:txBody>
          <a:bodyPr/>
          <a:lstStyle/>
          <a:p>
            <a:r>
              <a:rPr lang="en-CA" dirty="0" smtClean="0"/>
              <a:t>Open source software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836712"/>
            <a:ext cx="7772400" cy="5259288"/>
          </a:xfrm>
        </p:spPr>
        <p:txBody>
          <a:bodyPr/>
          <a:lstStyle/>
          <a:p>
            <a:r>
              <a:rPr lang="en-CA" sz="2400" dirty="0" smtClean="0"/>
              <a:t>Lets you legally download, use, modify, share and even sell the software</a:t>
            </a:r>
          </a:p>
          <a:p>
            <a:r>
              <a:rPr lang="en-CA" sz="2400" dirty="0" smtClean="0"/>
              <a:t>Copyleft: some licenses require you to share any published modifications that you make</a:t>
            </a:r>
          </a:p>
          <a:p>
            <a:pPr lvl="1"/>
            <a:r>
              <a:rPr lang="en-CA" sz="2000" dirty="0" smtClean="0"/>
              <a:t>The GNU General Public License (GPL) that WordPress uses has this requirement</a:t>
            </a:r>
          </a:p>
          <a:p>
            <a:pPr lvl="1"/>
            <a:r>
              <a:rPr lang="en-CA" sz="2000" dirty="0" smtClean="0"/>
              <a:t>The vast majority of WordPress plugins use the GPL</a:t>
            </a:r>
          </a:p>
          <a:p>
            <a:r>
              <a:rPr lang="en-CA" sz="2400" dirty="0" smtClean="0"/>
              <a:t>How do you sell free software? Options include:</a:t>
            </a:r>
          </a:p>
          <a:p>
            <a:pPr lvl="1"/>
            <a:r>
              <a:rPr lang="en-CA" sz="2000" dirty="0" smtClean="0"/>
              <a:t>Only paying subscribers receive new updates (including security patches)</a:t>
            </a:r>
          </a:p>
          <a:p>
            <a:pPr lvl="1"/>
            <a:r>
              <a:rPr lang="en-CA" sz="2000" dirty="0" smtClean="0"/>
              <a:t>Only paying subscribers receive tech support</a:t>
            </a:r>
          </a:p>
          <a:p>
            <a:pPr lvl="1"/>
            <a:r>
              <a:rPr lang="en-CA" sz="2000" dirty="0" smtClean="0"/>
              <a:t>It’s hard to find the software except from your website where you sell it, so people pay for it</a:t>
            </a:r>
          </a:p>
          <a:p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4326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Creative Commons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Like open source license for non-software open content, with differences:</a:t>
            </a:r>
          </a:p>
          <a:p>
            <a:pPr lvl="1"/>
            <a:r>
              <a:rPr lang="en-CA" sz="2000" dirty="0" smtClean="0"/>
              <a:t>Can cover text, images, videos and any other non-software copyrighted work</a:t>
            </a:r>
          </a:p>
          <a:p>
            <a:pPr lvl="1"/>
            <a:r>
              <a:rPr lang="en-CA" sz="2000" dirty="0" smtClean="0"/>
              <a:t>Some licenses don’t permit commercial uses</a:t>
            </a:r>
          </a:p>
          <a:p>
            <a:pPr lvl="1"/>
            <a:r>
              <a:rPr lang="en-CA" sz="2000" dirty="0" smtClean="0"/>
              <a:t>Some licenses don’t permit changing the original</a:t>
            </a:r>
          </a:p>
          <a:p>
            <a:pPr lvl="1"/>
            <a:r>
              <a:rPr lang="en-CA" sz="2000" dirty="0" smtClean="0"/>
              <a:t>Some licenses have copyleft</a:t>
            </a:r>
          </a:p>
          <a:p>
            <a:pPr lvl="1"/>
            <a:r>
              <a:rPr lang="en-CA" sz="2000" dirty="0" smtClean="0"/>
              <a:t>Always require attribution</a:t>
            </a:r>
          </a:p>
          <a:p>
            <a:r>
              <a:rPr lang="en-CA" sz="2400" dirty="0" smtClean="0"/>
              <a:t>Sources of media available under Creative Commons licenses:</a:t>
            </a:r>
          </a:p>
          <a:p>
            <a:pPr lvl="1"/>
            <a:r>
              <a:rPr lang="en-CA" sz="2000" dirty="0">
                <a:hlinkClick r:id="rId2"/>
              </a:rPr>
              <a:t>http://</a:t>
            </a:r>
            <a:r>
              <a:rPr lang="en-CA" sz="2000" dirty="0" smtClean="0">
                <a:hlinkClick r:id="rId2"/>
              </a:rPr>
              <a:t>search.creativecommons.org</a:t>
            </a:r>
            <a:r>
              <a:rPr lang="en-CA" sz="2000" dirty="0" smtClean="0"/>
              <a:t> </a:t>
            </a:r>
          </a:p>
          <a:p>
            <a:pPr lvl="1"/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9900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dirty="0" smtClean="0"/>
              <a:t>History of Coca-Cola: </a:t>
            </a:r>
          </a:p>
          <a:p>
            <a:pPr lvl="1"/>
            <a:r>
              <a:rPr lang="en-CA" sz="1800" dirty="0" smtClean="0">
                <a:hlinkClick r:id="rId2"/>
              </a:rPr>
              <a:t>http</a:t>
            </a:r>
            <a:r>
              <a:rPr lang="en-CA" sz="1800" dirty="0">
                <a:hlinkClick r:id="rId2"/>
              </a:rPr>
              <a:t>://</a:t>
            </a:r>
            <a:r>
              <a:rPr lang="en-CA" sz="1800" dirty="0" smtClean="0">
                <a:hlinkClick r:id="rId2"/>
              </a:rPr>
              <a:t>en.wikipedia.org/wiki/Coca-cola#History</a:t>
            </a:r>
            <a:endParaRPr lang="en-CA" sz="1800" dirty="0" smtClean="0"/>
          </a:p>
          <a:p>
            <a:pPr lvl="1"/>
            <a:r>
              <a:rPr lang="en-CA" sz="1800" dirty="0" smtClean="0">
                <a:hlinkClick r:id="rId3"/>
              </a:rPr>
              <a:t>http</a:t>
            </a:r>
            <a:r>
              <a:rPr lang="en-CA" sz="1800" dirty="0">
                <a:hlinkClick r:id="rId3"/>
              </a:rPr>
              <a:t>://files.usgwarchives.net/ga/muscogee/photos/pemberto13411gph.txt</a:t>
            </a:r>
            <a:endParaRPr lang="en-CA" sz="1800" dirty="0"/>
          </a:p>
          <a:p>
            <a:r>
              <a:rPr lang="en-CA" sz="2000" dirty="0"/>
              <a:t>Coca and cocaine images: </a:t>
            </a:r>
            <a:endParaRPr lang="en-CA" sz="2000" dirty="0" smtClean="0"/>
          </a:p>
          <a:p>
            <a:pPr lvl="1"/>
            <a:r>
              <a:rPr lang="en-CA" sz="1800" dirty="0" smtClean="0">
                <a:hlinkClick r:id="rId4"/>
              </a:rPr>
              <a:t>http</a:t>
            </a:r>
            <a:r>
              <a:rPr lang="en-CA" sz="1800" dirty="0">
                <a:hlinkClick r:id="rId4"/>
              </a:rPr>
              <a:t>://</a:t>
            </a:r>
            <a:r>
              <a:rPr lang="en-CA" sz="1800" dirty="0" smtClean="0">
                <a:hlinkClick r:id="rId4"/>
              </a:rPr>
              <a:t>faculty.ksu.edu.sa/73619/Pictures%20Library/coca%20and%20cocaine.bmp</a:t>
            </a:r>
            <a:endParaRPr lang="en-CA" sz="1800" dirty="0" smtClean="0"/>
          </a:p>
          <a:p>
            <a:r>
              <a:rPr lang="en-CA" sz="2000" dirty="0" err="1" smtClean="0"/>
              <a:t>Coca-cola</a:t>
            </a:r>
            <a:r>
              <a:rPr lang="en-CA" sz="2000" dirty="0" smtClean="0"/>
              <a:t> </a:t>
            </a:r>
            <a:r>
              <a:rPr lang="en-CA" sz="2000" dirty="0"/>
              <a:t>images: The Coca-Cola Company, Inc</a:t>
            </a:r>
            <a:r>
              <a:rPr lang="en-CA" sz="2000" dirty="0" smtClean="0"/>
              <a:t>.</a:t>
            </a:r>
          </a:p>
          <a:p>
            <a:r>
              <a:rPr lang="en-CA" sz="2000" dirty="0" smtClean="0"/>
              <a:t>Copyright for webmasters:</a:t>
            </a:r>
          </a:p>
          <a:p>
            <a:pPr lvl="1"/>
            <a:r>
              <a:rPr lang="en-CA" sz="1800" dirty="0">
                <a:hlinkClick r:id="rId5"/>
              </a:rPr>
              <a:t>http://net.tutsplus.com/articles/general/5-biggest-copyright-pitfalls-for-web-designers</a:t>
            </a:r>
            <a:r>
              <a:rPr lang="en-CA" sz="1800" dirty="0" smtClean="0">
                <a:hlinkClick r:id="rId5"/>
              </a:rPr>
              <a:t>/</a:t>
            </a:r>
            <a:endParaRPr lang="en-CA" sz="1800" dirty="0" smtClean="0"/>
          </a:p>
          <a:p>
            <a:pPr lvl="1"/>
            <a:endParaRPr lang="en-CA" sz="1800" dirty="0"/>
          </a:p>
          <a:p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1358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980728"/>
            <a:ext cx="2987216" cy="98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Espace réservé du contenu 2"/>
          <p:cNvSpPr txBox="1">
            <a:spLocks/>
          </p:cNvSpPr>
          <p:nvPr/>
        </p:nvSpPr>
        <p:spPr>
          <a:xfrm>
            <a:off x="1187624" y="3212976"/>
            <a:ext cx="6912768" cy="2115616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bg1"/>
                </a:solidFill>
                <a:latin typeface="+mn-lt"/>
                <a:ea typeface="+mn-ea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bg1"/>
                </a:solidFill>
                <a:latin typeface="+mn-lt"/>
                <a:ea typeface="+mn-ea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bg1"/>
                </a:solidFill>
                <a:latin typeface="+mn-lt"/>
                <a:ea typeface="+mn-ea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bg1"/>
                </a:solidFill>
                <a:latin typeface="+mn-lt"/>
                <a:ea typeface="+mn-ea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en-CA" sz="2800" b="0" kern="0" dirty="0" smtClean="0"/>
              <a:t>The most recognized brand in the world</a:t>
            </a:r>
          </a:p>
          <a:p>
            <a:r>
              <a:rPr lang="en-CA" sz="2800" b="0" kern="0" dirty="0" smtClean="0"/>
              <a:t>Logo created in 1885</a:t>
            </a:r>
          </a:p>
        </p:txBody>
      </p:sp>
    </p:spTree>
    <p:extLst>
      <p:ext uri="{BB962C8B-B14F-4D97-AF65-F5344CB8AC3E}">
        <p14:creationId xmlns:p14="http://schemas.microsoft.com/office/powerpoint/2010/main" val="1716961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08720"/>
            <a:ext cx="1876908" cy="468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283968" y="2060848"/>
            <a:ext cx="417646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/>
              <a:t>Distinctive bottle came on market in 1916</a:t>
            </a:r>
          </a:p>
          <a:p>
            <a:endParaRPr lang="en-CA" sz="3600" dirty="0"/>
          </a:p>
        </p:txBody>
      </p:sp>
    </p:spTree>
    <p:extLst>
      <p:ext uri="{BB962C8B-B14F-4D97-AF65-F5344CB8AC3E}">
        <p14:creationId xmlns:p14="http://schemas.microsoft.com/office/powerpoint/2010/main" val="1485306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404664"/>
            <a:ext cx="8281669" cy="439405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1600" y="5229200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2400" dirty="0" smtClean="0"/>
              <a:t>Coca-Cola website first launched around 1994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371471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Intellectual property rights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8157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914400"/>
          </a:xfrm>
        </p:spPr>
        <p:txBody>
          <a:bodyPr/>
          <a:lstStyle/>
          <a:p>
            <a:r>
              <a:rPr lang="en-CA" dirty="0" smtClean="0"/>
              <a:t>Which intellectual property rights protect…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204864"/>
            <a:ext cx="3166120" cy="24509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Copyright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Patent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Trademark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 secret</a:t>
            </a:r>
            <a:endParaRPr lang="en-CA" dirty="0"/>
          </a:p>
        </p:txBody>
      </p:sp>
      <p:pic>
        <p:nvPicPr>
          <p:cNvPr id="4" name="Picture 2" descr="http://forgottenhistoryblog.com/wp-content/uploads/2009/01/untitled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844824"/>
            <a:ext cx="2707084" cy="3473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50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914400"/>
          </a:xfrm>
        </p:spPr>
        <p:txBody>
          <a:bodyPr/>
          <a:lstStyle/>
          <a:p>
            <a:r>
              <a:rPr lang="en-CA" dirty="0" smtClean="0"/>
              <a:t>Which intellectual property rights protect…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204864"/>
            <a:ext cx="3166120" cy="24509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Copyright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Patent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Trademark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 secret</a:t>
            </a:r>
            <a:endParaRPr lang="en-CA" dirty="0"/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2852936"/>
            <a:ext cx="2987216" cy="98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77364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914400"/>
          </a:xfrm>
        </p:spPr>
        <p:txBody>
          <a:bodyPr/>
          <a:lstStyle/>
          <a:p>
            <a:r>
              <a:rPr lang="en-CA" dirty="0" smtClean="0"/>
              <a:t>Which intellectual property rights protect…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32040" y="2204864"/>
            <a:ext cx="3166120" cy="2450976"/>
          </a:xfrm>
        </p:spPr>
        <p:txBody>
          <a:bodyPr/>
          <a:lstStyle/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Copyright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Patent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Trademark</a:t>
            </a:r>
          </a:p>
          <a:p>
            <a:pPr marL="514350" indent="-514350">
              <a:buFont typeface="+mj-lt"/>
              <a:buAutoNum type="alphaUcPeriod"/>
            </a:pPr>
            <a:r>
              <a:rPr lang="en-CA" dirty="0" smtClean="0"/>
              <a:t>Trade secret</a:t>
            </a:r>
            <a:endParaRPr lang="en-CA" dirty="0"/>
          </a:p>
        </p:txBody>
      </p:sp>
      <p:pic>
        <p:nvPicPr>
          <p:cNvPr id="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6"/>
            <a:ext cx="1876908" cy="468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286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JMSB">
      <a:dk1>
        <a:srgbClr val="5C1F00"/>
      </a:dk1>
      <a:lt1>
        <a:srgbClr val="800000"/>
      </a:lt1>
      <a:dk2>
        <a:srgbClr val="FFFFFF"/>
      </a:dk2>
      <a:lt2>
        <a:srgbClr val="DFD293"/>
      </a:lt2>
      <a:accent1>
        <a:srgbClr val="BE7960"/>
      </a:accent1>
      <a:accent2>
        <a:srgbClr val="CC3300"/>
      </a:accent2>
      <a:accent3>
        <a:srgbClr val="C0AAAA"/>
      </a:accent3>
      <a:accent4>
        <a:srgbClr val="DADADA"/>
      </a:accent4>
      <a:accent5>
        <a:srgbClr val="E2ADAA"/>
      </a:accent5>
      <a:accent6>
        <a:srgbClr val="AC6D56"/>
      </a:accent6>
      <a:hlink>
        <a:srgbClr val="CC3300"/>
      </a:hlink>
      <a:folHlink>
        <a:srgbClr val="D3A219"/>
      </a:folHlink>
    </a:clrScheme>
    <a:fontScheme name="Blank Presentation">
      <a:majorFont>
        <a:latin typeface="Gill Sans MT Pro Bold"/>
        <a:ea typeface="ＭＳ Ｐゴシック"/>
        <a:cs typeface=""/>
      </a:majorFont>
      <a:minorFont>
        <a:latin typeface="Gill Sans MT Pro Book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btm-395-cms-intro</Template>
  <TotalTime>4297</TotalTime>
  <Words>1140</Words>
  <Application>Microsoft Office PowerPoint</Application>
  <PresentationFormat>On-screen Show (4:3)</PresentationFormat>
  <Paragraphs>135</Paragraphs>
  <Slides>25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ＭＳ Ｐゴシック</vt:lpstr>
      <vt:lpstr>Arial</vt:lpstr>
      <vt:lpstr>Gill Sans MT Pro Bold</vt:lpstr>
      <vt:lpstr>Gill Sans MT Pro Book</vt:lpstr>
      <vt:lpstr>Times New Roman</vt:lpstr>
      <vt:lpstr>Blank Presentation</vt:lpstr>
      <vt:lpstr>Copyright for web developers</vt:lpstr>
      <vt:lpstr>PowerPoint Presentation</vt:lpstr>
      <vt:lpstr>PowerPoint Presentation</vt:lpstr>
      <vt:lpstr>PowerPoint Presentation</vt:lpstr>
      <vt:lpstr>PowerPoint Presentation</vt:lpstr>
      <vt:lpstr>Intellectual property rights</vt:lpstr>
      <vt:lpstr>Which intellectual property rights protect…</vt:lpstr>
      <vt:lpstr>Which intellectual property rights protect…</vt:lpstr>
      <vt:lpstr>Which intellectual property rights protect…</vt:lpstr>
      <vt:lpstr>Which intellectual property rights protect…</vt:lpstr>
      <vt:lpstr>Copyright</vt:lpstr>
      <vt:lpstr>Copyright</vt:lpstr>
      <vt:lpstr>How do you obtain copyright on something that you have created?</vt:lpstr>
      <vt:lpstr>Fair dealing and fair use</vt:lpstr>
      <vt:lpstr>Copyright vs. plagiarism</vt:lpstr>
      <vt:lpstr>Other major intellectual property rights</vt:lpstr>
      <vt:lpstr>Patent</vt:lpstr>
      <vt:lpstr>Trademark</vt:lpstr>
      <vt:lpstr>Trade secret</vt:lpstr>
      <vt:lpstr>Other intellectual property rights</vt:lpstr>
      <vt:lpstr>Copyright for webmasters</vt:lpstr>
      <vt:lpstr>Major webmaster concerns</vt:lpstr>
      <vt:lpstr>Open source software</vt:lpstr>
      <vt:lpstr>Creative Commons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Website Development</dc:title>
  <dc:creator>Chitu Okoli</dc:creator>
  <cp:lastModifiedBy>Chitu Okoli</cp:lastModifiedBy>
  <cp:revision>101</cp:revision>
  <cp:lastPrinted>2005-09-20T01:53:04Z</cp:lastPrinted>
  <dcterms:created xsi:type="dcterms:W3CDTF">2005-09-05T20:05:33Z</dcterms:created>
  <dcterms:modified xsi:type="dcterms:W3CDTF">2013-08-06T22:16:54Z</dcterms:modified>
</cp:coreProperties>
</file>