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106" d="100"/>
          <a:sy n="106" d="100"/>
        </p:scale>
        <p:origin x="176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6105903A-3881-47D9-8104-F1BECEC8E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4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89749180-0751-41B0-85F8-3A4D829996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338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CF26E-1C07-4E09-9F1B-20C3DFBE0551}" type="slidenum">
              <a:rPr lang="en-CA"/>
              <a:pPr/>
              <a:t>1</a:t>
            </a:fld>
            <a:endParaRPr lang="en-CA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2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hrisG5:Users:christopher:Documents:Chris%20JOBS:1%20|%20IN%20PROGRESS:PA8037_JMSB%20Identity:%20FINAL%20DESIGN:NEW-JMSB-Powerpoint:NEW-JMSB-Powerpoint-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risG5:Users:christopher:Documents:Chris JOBS:1 | IN PROGRESS:PA8037_JMSB Identity: FINAL DESIGN:NEW-JMSB-Powerpoint:NEW-JMSB-Powerpoint-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14600"/>
            <a:ext cx="6400800" cy="914400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50E63-2EEB-444D-89AF-649EA2BA7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1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9F1BD-5BEC-4B9F-8028-FF3E0FCB2C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F2681-2FC2-47D1-B205-5F8937A7E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7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1BDA2-6AD2-4BD7-8DC6-6993EC7986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8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10901-2C1B-460A-8A4D-431D7F9EC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8E911-F5EB-4B69-B50D-C043F96320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5CC75-A89F-44CC-A5DA-439F312DF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7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AFF44-F41C-4EE3-858B-C7E2A109F9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9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AA4B2-9E0B-432B-81A1-4DC423559A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3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AAD24-A3D5-4B03-9874-07F080850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hrisG5:Users:christopher:Documents:Chris%20JOBS:1%20|%20IN%20PROGRESS:PA8037_JMSB%20Identity:%20FINAL%20DESIGN:NEW-JMSB-Powerpoint:NEW-JMSB-Powerpoint-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hrisG5:Users:christopher:Documents:Chris JOBS:1 | IN PROGRESS:PA8037_JMSB Identity: FINAL DESIGN:NEW-JMSB-Powerpoint:NEW-JMSB-Powerpoint-2.jpg"/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661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24744"/>
            <a:ext cx="7772400" cy="497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48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378D828-1783-4821-9FF8-E24AF6E46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jquery.com/ajax/" TargetMode="External"/><Relationship Id="rId2" Type="http://schemas.openxmlformats.org/officeDocument/2006/relationships/hyperlink" Target="http://www.w3schools.com/ajax/ajax_example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CA" dirty="0"/>
              <a:t>AJAX</a:t>
            </a:r>
            <a:br>
              <a:rPr lang="en-CA" dirty="0"/>
            </a:br>
            <a:r>
              <a:rPr lang="en-CA" b="1" dirty="0"/>
              <a:t>A</a:t>
            </a:r>
            <a:r>
              <a:rPr lang="en-CA" dirty="0"/>
              <a:t>synchronous </a:t>
            </a:r>
            <a:r>
              <a:rPr lang="en-CA" b="1" dirty="0"/>
              <a:t>J</a:t>
            </a:r>
            <a:r>
              <a:rPr lang="en-CA" dirty="0"/>
              <a:t>avaScript </a:t>
            </a:r>
            <a:r>
              <a:rPr lang="en-CA" b="1" dirty="0"/>
              <a:t>A</a:t>
            </a:r>
            <a:r>
              <a:rPr lang="en-CA" dirty="0"/>
              <a:t>nd </a:t>
            </a:r>
            <a:r>
              <a:rPr lang="en-CA" b="1" dirty="0"/>
              <a:t>X</a:t>
            </a:r>
            <a:r>
              <a:rPr lang="en-CA" dirty="0"/>
              <a:t>ML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BTM 395: Internet </a:t>
            </a:r>
            <a:r>
              <a:rPr lang="fr-CA" dirty="0" err="1"/>
              <a:t>Programming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305" y="116632"/>
            <a:ext cx="7772400" cy="914400"/>
          </a:xfrm>
        </p:spPr>
        <p:txBody>
          <a:bodyPr/>
          <a:lstStyle/>
          <a:p>
            <a:r>
              <a:rPr lang="en-CA" dirty="0" smtClean="0"/>
              <a:t>Limitation of client-side programming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Client-side programming (i.e. JavaScript) cannot access the server directly</a:t>
            </a:r>
          </a:p>
          <a:p>
            <a:pPr lvl="1"/>
            <a:r>
              <a:rPr lang="en-CA" dirty="0" smtClean="0"/>
              <a:t>No access to databases</a:t>
            </a:r>
          </a:p>
          <a:p>
            <a:pPr lvl="1"/>
            <a:r>
              <a:rPr lang="en-CA" dirty="0" smtClean="0"/>
              <a:t>No reading or writing files on the server</a:t>
            </a:r>
          </a:p>
          <a:p>
            <a:pPr lvl="1"/>
            <a:r>
              <a:rPr lang="en-CA" dirty="0" smtClean="0"/>
              <a:t>Only exception is content available to HTML, like images and CSS</a:t>
            </a:r>
          </a:p>
          <a:p>
            <a:r>
              <a:rPr lang="en-CA" dirty="0" smtClean="0"/>
              <a:t>Advantages are for security</a:t>
            </a:r>
          </a:p>
          <a:p>
            <a:pPr lvl="1"/>
            <a:r>
              <a:rPr lang="en-CA" dirty="0" smtClean="0"/>
              <a:t>Protects web servers from malicious JavaScript code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38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305" y="116632"/>
            <a:ext cx="7772400" cy="914400"/>
          </a:xfrm>
        </p:spPr>
        <p:txBody>
          <a:bodyPr/>
          <a:lstStyle/>
          <a:p>
            <a:r>
              <a:rPr lang="en-CA" dirty="0"/>
              <a:t>Limitation of </a:t>
            </a:r>
            <a:r>
              <a:rPr lang="en-CA" dirty="0" smtClean="0"/>
              <a:t>server-side </a:t>
            </a:r>
            <a:r>
              <a:rPr lang="en-CA" dirty="0"/>
              <a:t>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Server-side programming (e.g. PHP, ASP, JSP) cannot access the client’s browser directly</a:t>
            </a:r>
          </a:p>
          <a:p>
            <a:pPr lvl="1"/>
            <a:r>
              <a:rPr lang="en-CA" sz="2000" dirty="0" smtClean="0"/>
              <a:t>Once the web page is served, it cannot be changed further</a:t>
            </a:r>
          </a:p>
          <a:p>
            <a:pPr lvl="1"/>
            <a:r>
              <a:rPr lang="en-CA" sz="2000" dirty="0" smtClean="0"/>
              <a:t>No interactive responses to user actions</a:t>
            </a:r>
          </a:p>
          <a:p>
            <a:pPr lvl="1"/>
            <a:r>
              <a:rPr lang="en-CA" sz="2000" dirty="0" smtClean="0"/>
              <a:t>Any interaction requires </a:t>
            </a:r>
            <a:r>
              <a:rPr lang="en-CA" sz="2000" b="1" dirty="0" smtClean="0"/>
              <a:t>reloading the page</a:t>
            </a:r>
            <a:r>
              <a:rPr lang="en-CA" sz="2000" dirty="0" smtClean="0"/>
              <a:t> and responding to GET, POST, cookies or sessions</a:t>
            </a:r>
          </a:p>
          <a:p>
            <a:r>
              <a:rPr lang="en-CA" sz="2400" dirty="0" smtClean="0"/>
              <a:t>HTTP is a stateless protocol</a:t>
            </a:r>
          </a:p>
          <a:p>
            <a:pPr lvl="1"/>
            <a:r>
              <a:rPr lang="en-CA" sz="2000" dirty="0" smtClean="0"/>
              <a:t>Once the server sends a page to the client, there is no active connection maintained</a:t>
            </a:r>
          </a:p>
          <a:p>
            <a:pPr lvl="1"/>
            <a:r>
              <a:rPr lang="en-CA" sz="2000" dirty="0" smtClean="0"/>
              <a:t>Thus the server cannot know what the client does until a new page request is made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0707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305" y="116632"/>
            <a:ext cx="7772400" cy="914400"/>
          </a:xfrm>
        </p:spPr>
        <p:txBody>
          <a:bodyPr/>
          <a:lstStyle/>
          <a:p>
            <a:r>
              <a:rPr lang="en-CA" dirty="0" smtClean="0"/>
              <a:t>Ajax: marrying client- and server-side web programming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Ajax permits web clients to interact with the web server without having to reload the entire page</a:t>
            </a:r>
          </a:p>
          <a:p>
            <a:r>
              <a:rPr lang="en-CA" sz="2400" dirty="0" smtClean="0"/>
              <a:t>Basic procedure</a:t>
            </a:r>
          </a:p>
          <a:p>
            <a:pPr lvl="1"/>
            <a:r>
              <a:rPr lang="en-CA" sz="2000" dirty="0" smtClean="0"/>
              <a:t>JavaScript creates an </a:t>
            </a:r>
            <a:r>
              <a:rPr lang="en-CA" sz="2000" b="1" dirty="0" err="1" smtClean="0"/>
              <a:t>XMLHttpRequest</a:t>
            </a:r>
            <a:r>
              <a:rPr lang="en-CA" sz="2000" dirty="0" smtClean="0"/>
              <a:t> (Ajax) object</a:t>
            </a:r>
          </a:p>
          <a:p>
            <a:pPr lvl="1"/>
            <a:r>
              <a:rPr lang="en-CA" sz="2000" dirty="0" smtClean="0"/>
              <a:t>This Ajax object makes a call to a server-side script</a:t>
            </a:r>
          </a:p>
          <a:p>
            <a:pPr lvl="2"/>
            <a:r>
              <a:rPr lang="en-CA" sz="1600" dirty="0" smtClean="0"/>
              <a:t>Normally, must be the same server that provided the HTML page, but there are secure ways to get around this </a:t>
            </a:r>
          </a:p>
          <a:p>
            <a:pPr lvl="1"/>
            <a:r>
              <a:rPr lang="en-CA" sz="2000" dirty="0" smtClean="0"/>
              <a:t>The Ajax object receives data in response</a:t>
            </a:r>
          </a:p>
          <a:p>
            <a:pPr lvl="1"/>
            <a:r>
              <a:rPr lang="en-CA" sz="2000" dirty="0" smtClean="0"/>
              <a:t>The received data can be manipulated through JavaScript</a:t>
            </a:r>
          </a:p>
          <a:p>
            <a:r>
              <a:rPr lang="en-CA" sz="2400" dirty="0" smtClean="0">
                <a:hlinkClick r:id="rId2"/>
              </a:rPr>
              <a:t>Raw Ajax coding is possible</a:t>
            </a:r>
            <a:r>
              <a:rPr lang="en-CA" sz="2400" dirty="0" smtClean="0"/>
              <a:t>, but programmers normally use frameworks like </a:t>
            </a:r>
            <a:r>
              <a:rPr lang="en-CA" sz="2400" dirty="0" smtClean="0">
                <a:hlinkClick r:id="rId3"/>
              </a:rPr>
              <a:t>jQuery </a:t>
            </a:r>
            <a:r>
              <a:rPr lang="en-CA" sz="2400" dirty="0" smtClean="0"/>
              <a:t>to make it simpler</a:t>
            </a:r>
          </a:p>
        </p:txBody>
      </p:sp>
    </p:spTree>
    <p:extLst>
      <p:ext uri="{BB962C8B-B14F-4D97-AF65-F5344CB8AC3E}">
        <p14:creationId xmlns:p14="http://schemas.microsoft.com/office/powerpoint/2010/main" val="2178032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JMSB">
      <a:dk1>
        <a:srgbClr val="5C1F00"/>
      </a:dk1>
      <a:lt1>
        <a:srgbClr val="800000"/>
      </a:lt1>
      <a:dk2>
        <a:srgbClr val="FFFFFF"/>
      </a:dk2>
      <a:lt2>
        <a:srgbClr val="DFD293"/>
      </a:lt2>
      <a:accent1>
        <a:srgbClr val="BE7960"/>
      </a:accent1>
      <a:accent2>
        <a:srgbClr val="CC330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CC3300"/>
      </a:hlink>
      <a:folHlink>
        <a:srgbClr val="D3A219"/>
      </a:folHlink>
    </a:clrScheme>
    <a:fontScheme name="Blank Presentation">
      <a:majorFont>
        <a:latin typeface="Gill Sans MT Pro Bold"/>
        <a:ea typeface="ＭＳ Ｐゴシック"/>
        <a:cs typeface=""/>
      </a:majorFont>
      <a:minorFont>
        <a:latin typeface="Gill Sans MT Pro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btm-395-cms-intro</Template>
  <TotalTime>4250</TotalTime>
  <Words>249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Gill Sans MT Pro Bold</vt:lpstr>
      <vt:lpstr>Gill Sans MT Pro Book</vt:lpstr>
      <vt:lpstr>Times New Roman</vt:lpstr>
      <vt:lpstr>Blank Presentation</vt:lpstr>
      <vt:lpstr>AJAX Asynchronous JavaScript And XML</vt:lpstr>
      <vt:lpstr>Limitation of client-side programming</vt:lpstr>
      <vt:lpstr>Limitation of server-side programming</vt:lpstr>
      <vt:lpstr>Ajax: marrying client- and server-side web programming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Website Development</dc:title>
  <dc:creator>Chitu Okoli</dc:creator>
  <cp:lastModifiedBy>Chitu Okoli</cp:lastModifiedBy>
  <cp:revision>91</cp:revision>
  <cp:lastPrinted>2005-09-20T01:53:04Z</cp:lastPrinted>
  <dcterms:created xsi:type="dcterms:W3CDTF">2005-09-05T20:05:33Z</dcterms:created>
  <dcterms:modified xsi:type="dcterms:W3CDTF">2013-08-12T22:16:18Z</dcterms:modified>
</cp:coreProperties>
</file>