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6"/>
  </p:notesMasterIdLst>
  <p:handoutMasterIdLst>
    <p:handoutMasterId r:id="rId27"/>
  </p:handoutMasterIdLst>
  <p:sldIdLst>
    <p:sldId id="256" r:id="rId2"/>
    <p:sldId id="640" r:id="rId3"/>
    <p:sldId id="626" r:id="rId4"/>
    <p:sldId id="634" r:id="rId5"/>
    <p:sldId id="635" r:id="rId6"/>
    <p:sldId id="650" r:id="rId7"/>
    <p:sldId id="646" r:id="rId8"/>
    <p:sldId id="641" r:id="rId9"/>
    <p:sldId id="628" r:id="rId10"/>
    <p:sldId id="639" r:id="rId11"/>
    <p:sldId id="627" r:id="rId12"/>
    <p:sldId id="636" r:id="rId13"/>
    <p:sldId id="629" r:id="rId14"/>
    <p:sldId id="644" r:id="rId15"/>
    <p:sldId id="647" r:id="rId16"/>
    <p:sldId id="645" r:id="rId17"/>
    <p:sldId id="642" r:id="rId18"/>
    <p:sldId id="643" r:id="rId19"/>
    <p:sldId id="630" r:id="rId20"/>
    <p:sldId id="631" r:id="rId21"/>
    <p:sldId id="632" r:id="rId22"/>
    <p:sldId id="638" r:id="rId23"/>
    <p:sldId id="633" r:id="rId24"/>
    <p:sldId id="648" r:id="rId2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9643" autoAdjust="0"/>
  </p:normalViewPr>
  <p:slideViewPr>
    <p:cSldViewPr>
      <p:cViewPr varScale="1">
        <p:scale>
          <a:sx n="101" d="100"/>
          <a:sy n="101" d="100"/>
        </p:scale>
        <p:origin x="183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42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EC9B205-C1C4-4447-B448-DEDD6FCE8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898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8" tIns="46580" rIns="93158" bIns="465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8A0152D-33F5-48B9-981D-15D08038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2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6915" indent="-2911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4484" indent="-23289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0278" indent="-23289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96072" indent="-23289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1865" indent="-2328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7658" indent="-2328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3452" indent="-2328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59246" indent="-2328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7500EB-3841-4A49-B624-E9096357D2AE}" type="slidenum">
              <a:rPr lang="en-US" altLang="en-US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2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Projects:</a:t>
            </a:r>
            <a:r>
              <a:rPr lang="en-CA" baseline="0" dirty="0" smtClean="0"/>
              <a:t> manages and records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421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3774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Projects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32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616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Movies, </a:t>
            </a:r>
            <a:r>
              <a:rPr lang="en-CA" dirty="0" smtClean="0"/>
              <a:t>College, </a:t>
            </a:r>
            <a:r>
              <a:rPr lang="en-CA" dirty="0" smtClean="0"/>
              <a:t>Inventory demonstrate different conventions that are all mostly good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220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654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Inventory</a:t>
            </a:r>
            <a:r>
              <a:rPr lang="en-CA" baseline="0" dirty="0" smtClean="0"/>
              <a:t> demonstrates ID usage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090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dirty="0" smtClean="0"/>
              <a:t>Movies: plural entity names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dirty="0" smtClean="0"/>
              <a:t>Projects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893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dirty="0" smtClean="0"/>
              <a:t>College</a:t>
            </a:r>
            <a:r>
              <a:rPr lang="en-CA" dirty="0" smtClean="0"/>
              <a:t>:</a:t>
            </a:r>
            <a:r>
              <a:rPr lang="en-CA" baseline="0" dirty="0" smtClean="0"/>
              <a:t> good examples, except for DEPARTMENT has STUDENT and M:M relationship names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baseline="0" dirty="0" smtClean="0"/>
              <a:t>Inventory: Good M:M relationship names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94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26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610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9500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0154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College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8971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College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5990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46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78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446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313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baseline="0" dirty="0" smtClean="0"/>
              <a:t>Events: Movie rentals: </a:t>
            </a:r>
            <a:r>
              <a:rPr lang="en-CA" baseline="0" dirty="0" err="1" smtClean="0"/>
              <a:t>Customer_Rentals</a:t>
            </a:r>
            <a:endParaRPr lang="en-CA" baseline="0" dirty="0" smtClean="0"/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baseline="0" dirty="0" smtClean="0"/>
              <a:t>“Exception”: Invoice: INVOICE, INV_LINE</a:t>
            </a:r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989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dirty="0" smtClean="0"/>
              <a:t>Video rental: Movies:</a:t>
            </a:r>
            <a:r>
              <a:rPr lang="en-CA" baseline="0" dirty="0" smtClean="0"/>
              <a:t> </a:t>
            </a:r>
            <a:r>
              <a:rPr lang="en-CA" baseline="0" dirty="0" err="1" smtClean="0"/>
              <a:t>number_in_stock</a:t>
            </a:r>
            <a:endParaRPr lang="en-CA" baseline="0" dirty="0" smtClean="0"/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baseline="0" dirty="0" smtClean="0"/>
              <a:t>Invoice: PRODUCT: PROD_QOH</a:t>
            </a:r>
          </a:p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baseline="0" dirty="0" smtClean="0"/>
              <a:t>EXCEPTION: </a:t>
            </a:r>
            <a:r>
              <a:rPr lang="en-CA" baseline="0" dirty="0" err="1" smtClean="0"/>
              <a:t>StackOverflow</a:t>
            </a:r>
            <a:r>
              <a:rPr lang="en-CA" baseline="0" dirty="0" smtClean="0"/>
              <a:t> Inventory</a:t>
            </a:r>
          </a:p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108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405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73" indent="-174673">
              <a:buFont typeface="Arial" panose="020B0604020202020204" pitchFamily="34" charset="0"/>
              <a:buChar char="•"/>
            </a:pPr>
            <a:r>
              <a:rPr lang="en-CA" dirty="0" smtClean="0"/>
              <a:t>Projects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0152D-33F5-48B9-981D-15D08038B5F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69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1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3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36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772400" cy="2133600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6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3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517417/is-there-ever-a-time-where-using-a-database-11-relationship-makes-sens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database/121/SQLRF/ap_keywd001.htm#SQLRF5562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sdn.microsoft.com/en-us/library/ms189822.aspx" TargetMode="External"/><Relationship Id="rId5" Type="http://schemas.openxmlformats.org/officeDocument/2006/relationships/hyperlink" Target="https://msdn.microsoft.com/en-us/library/office/ff845663.aspx" TargetMode="External"/><Relationship Id="rId4" Type="http://schemas.openxmlformats.org/officeDocument/2006/relationships/hyperlink" Target="https://dev.mysql.com/doc/refman/5.7/en/keywords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eblogs.asp.net/jamauss/DatabaseNamingConvention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stinsomnia.org/2003/04/essential-database-naming-conventions-and-style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517417/is-there-ever-a-time-where-using-a-database-11-relationship-makes-sens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2060575"/>
            <a:ext cx="7848600" cy="2362200"/>
          </a:xfrm>
        </p:spPr>
        <p:txBody>
          <a:bodyPr/>
          <a:lstStyle/>
          <a:p>
            <a:r>
              <a:rPr lang="en-CA" altLang="en-US" sz="3200" noProof="0" dirty="0" smtClean="0"/>
              <a:t/>
            </a:r>
            <a:br>
              <a:rPr lang="en-CA" altLang="en-US" sz="3200" noProof="0" dirty="0" smtClean="0"/>
            </a:br>
            <a:r>
              <a:rPr lang="en-CA" altLang="en-US" sz="3200" noProof="0" dirty="0" smtClean="0"/>
              <a:t>Practical tips for creating </a:t>
            </a:r>
            <a:br>
              <a:rPr lang="en-CA" altLang="en-US" sz="3200" noProof="0" dirty="0" smtClean="0"/>
            </a:br>
            <a:r>
              <a:rPr lang="en-CA" altLang="en-US" sz="3200" dirty="0" smtClean="0"/>
              <a:t>entity </a:t>
            </a:r>
            <a:r>
              <a:rPr lang="en-CA" altLang="en-US" sz="3200" noProof="0" dirty="0" smtClean="0"/>
              <a:t>relationship diagrams (ERDs)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714875"/>
            <a:ext cx="8077200" cy="1219200"/>
          </a:xfrm>
        </p:spPr>
        <p:txBody>
          <a:bodyPr/>
          <a:lstStyle/>
          <a:p>
            <a:r>
              <a:rPr lang="en-CA" altLang="en-US" sz="2400" b="1" noProof="0" dirty="0" smtClean="0"/>
              <a:t>Chitu Okoli</a:t>
            </a:r>
          </a:p>
          <a:p>
            <a:r>
              <a:rPr lang="en-CA" altLang="en-US" sz="1800" noProof="0" dirty="0" smtClean="0"/>
              <a:t>Associate Professor in Business Technology Management</a:t>
            </a:r>
          </a:p>
          <a:p>
            <a:r>
              <a:rPr lang="en-CA" altLang="en-US" sz="1800" noProof="0" dirty="0" smtClean="0"/>
              <a:t>John Molson School of Business, Concordia University, Montréal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206680" cy="1143000"/>
          </a:xfrm>
        </p:spPr>
        <p:txBody>
          <a:bodyPr/>
          <a:lstStyle/>
          <a:p>
            <a:r>
              <a:rPr lang="en-CA" dirty="0" smtClean="0"/>
              <a:t>Maximum and minimum cardinalities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043264"/>
          </a:xfrm>
        </p:spPr>
        <p:txBody>
          <a:bodyPr/>
          <a:lstStyle/>
          <a:p>
            <a:r>
              <a:rPr lang="en-CA" sz="2000" dirty="0" smtClean="0"/>
              <a:t>1:1, 1:M and M:M refer to </a:t>
            </a:r>
            <a:r>
              <a:rPr lang="en-CA" sz="2000" b="1" dirty="0" smtClean="0"/>
              <a:t>maximum</a:t>
            </a:r>
            <a:r>
              <a:rPr lang="en-CA" sz="2000" dirty="0" smtClean="0"/>
              <a:t> cardinalities</a:t>
            </a:r>
          </a:p>
          <a:p>
            <a:pPr lvl="1"/>
            <a:r>
              <a:rPr lang="en-CA" sz="1600" dirty="0" smtClean="0"/>
              <a:t>E.g. 1:M means maximum one of </a:t>
            </a:r>
            <a:r>
              <a:rPr lang="en-CA" sz="1600" dirty="0" err="1" smtClean="0"/>
              <a:t>EntityA</a:t>
            </a:r>
            <a:r>
              <a:rPr lang="en-CA" sz="1600" dirty="0" smtClean="0"/>
              <a:t> and maximum many of </a:t>
            </a:r>
            <a:r>
              <a:rPr lang="en-CA" sz="1600" dirty="0" err="1" smtClean="0"/>
              <a:t>EntityB</a:t>
            </a:r>
            <a:endParaRPr lang="en-CA" sz="1600" dirty="0" smtClean="0"/>
          </a:p>
          <a:p>
            <a:r>
              <a:rPr lang="en-CA" sz="2000" dirty="0" smtClean="0"/>
              <a:t>Minimum cardinalities are expressed with Crow’s foot notation:</a:t>
            </a:r>
          </a:p>
          <a:p>
            <a:pPr lvl="1"/>
            <a:r>
              <a:rPr lang="en-CA" sz="1600" dirty="0" smtClean="0"/>
              <a:t>OI: Minimum zero, maximum one</a:t>
            </a:r>
          </a:p>
          <a:p>
            <a:pPr lvl="1"/>
            <a:r>
              <a:rPr lang="en-CA" sz="1600" dirty="0"/>
              <a:t>I</a:t>
            </a:r>
            <a:r>
              <a:rPr lang="en-CA" sz="1600" dirty="0" smtClean="0"/>
              <a:t>I: Minimum one, maximum one</a:t>
            </a:r>
          </a:p>
          <a:p>
            <a:pPr lvl="1"/>
            <a:r>
              <a:rPr lang="en-CA" sz="1600" dirty="0" smtClean="0"/>
              <a:t>O&lt;: Minimum zero, maximum many</a:t>
            </a:r>
          </a:p>
          <a:p>
            <a:pPr lvl="1"/>
            <a:r>
              <a:rPr lang="en-CA" sz="1600" dirty="0" smtClean="0"/>
              <a:t>I&lt; </a:t>
            </a:r>
            <a:r>
              <a:rPr lang="en-CA" sz="1600" dirty="0"/>
              <a:t>: </a:t>
            </a:r>
            <a:r>
              <a:rPr lang="en-CA" sz="1600" dirty="0" smtClean="0"/>
              <a:t>Minimum one, maximum many</a:t>
            </a:r>
          </a:p>
          <a:p>
            <a:r>
              <a:rPr lang="en-CA" sz="2000" dirty="0" smtClean="0"/>
              <a:t>Minimum zero </a:t>
            </a:r>
            <a:r>
              <a:rPr lang="en-CA" sz="2000" dirty="0"/>
              <a:t>(OI </a:t>
            </a:r>
            <a:r>
              <a:rPr lang="en-CA" sz="2000" dirty="0" smtClean="0"/>
              <a:t>or </a:t>
            </a:r>
            <a:r>
              <a:rPr lang="en-CA" sz="2000" dirty="0"/>
              <a:t>O&lt;) </a:t>
            </a:r>
            <a:r>
              <a:rPr lang="en-CA" sz="2000" dirty="0" smtClean="0"/>
              <a:t>means that this side of the relationship is optional</a:t>
            </a:r>
          </a:p>
          <a:p>
            <a:pPr lvl="1"/>
            <a:r>
              <a:rPr lang="en-CA" sz="1600" dirty="0" smtClean="0"/>
              <a:t>The other entity can exist in the database without this side</a:t>
            </a:r>
          </a:p>
          <a:p>
            <a:r>
              <a:rPr lang="en-CA" sz="2000" dirty="0" smtClean="0"/>
              <a:t>Minimum one </a:t>
            </a:r>
            <a:r>
              <a:rPr lang="en-CA" sz="2000" dirty="0"/>
              <a:t>(II </a:t>
            </a:r>
            <a:r>
              <a:rPr lang="en-CA" sz="2000" dirty="0" smtClean="0"/>
              <a:t>or </a:t>
            </a:r>
            <a:r>
              <a:rPr lang="en-CA" sz="2000" dirty="0"/>
              <a:t>I&lt;) means that this side of the relationship is </a:t>
            </a:r>
            <a:r>
              <a:rPr lang="en-CA" sz="2000" dirty="0" smtClean="0"/>
              <a:t>mandatory (required)</a:t>
            </a:r>
          </a:p>
          <a:p>
            <a:pPr lvl="1"/>
            <a:r>
              <a:rPr lang="en-CA" sz="1600" dirty="0"/>
              <a:t>The other entity </a:t>
            </a:r>
            <a:r>
              <a:rPr lang="en-CA" sz="1600" b="1" dirty="0" smtClean="0"/>
              <a:t>cannot</a:t>
            </a:r>
            <a:r>
              <a:rPr lang="en-CA" sz="1600" dirty="0" smtClean="0"/>
              <a:t> </a:t>
            </a:r>
            <a:r>
              <a:rPr lang="en-CA" sz="1600" dirty="0"/>
              <a:t>exist in the database without this </a:t>
            </a:r>
            <a:r>
              <a:rPr lang="en-CA" sz="1600" dirty="0" smtClean="0"/>
              <a:t>side</a:t>
            </a:r>
          </a:p>
          <a:p>
            <a:r>
              <a:rPr lang="en-CA" sz="2000" dirty="0" smtClean="0"/>
              <a:t>For a bridge entity (representing a M:M relationship), the one side is always II (minimum one, maximum one).</a:t>
            </a:r>
          </a:p>
          <a:p>
            <a:pPr lvl="1"/>
            <a:r>
              <a:rPr lang="en-CA" sz="1800" dirty="0" smtClean="0"/>
              <a:t>If either main entity were absent, the record would not exist.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4517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16632"/>
            <a:ext cx="7772400" cy="1071736"/>
          </a:xfrm>
        </p:spPr>
        <p:txBody>
          <a:bodyPr/>
          <a:lstStyle/>
          <a:p>
            <a:r>
              <a:rPr lang="en-CA" dirty="0" smtClean="0"/>
              <a:t>How COMMON are various kinds of relationship?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395192"/>
          </a:xfrm>
        </p:spPr>
        <p:txBody>
          <a:bodyPr/>
          <a:lstStyle/>
          <a:p>
            <a:r>
              <a:rPr lang="en-CA" b="1" dirty="0" smtClean="0"/>
              <a:t>One-to-many</a:t>
            </a:r>
            <a:r>
              <a:rPr lang="en-CA" dirty="0" smtClean="0"/>
              <a:t> (1:M) is the most common</a:t>
            </a:r>
          </a:p>
          <a:p>
            <a:r>
              <a:rPr lang="en-CA" b="1" dirty="0" smtClean="0"/>
              <a:t>Many-to-many</a:t>
            </a:r>
            <a:r>
              <a:rPr lang="en-CA" dirty="0" smtClean="0"/>
              <a:t> (M:M) is quite common, but in an ERD, it must always be decomposed into two 1:M relationships</a:t>
            </a:r>
          </a:p>
          <a:p>
            <a:r>
              <a:rPr lang="en-CA" b="1" dirty="0" smtClean="0"/>
              <a:t>One-to-one</a:t>
            </a:r>
            <a:r>
              <a:rPr lang="en-CA" dirty="0" smtClean="0"/>
              <a:t> (1:1) </a:t>
            </a:r>
            <a:r>
              <a:rPr lang="en-CA" dirty="0"/>
              <a:t>is </a:t>
            </a:r>
            <a:r>
              <a:rPr lang="en-CA" dirty="0" smtClean="0"/>
              <a:t>actually rather rare</a:t>
            </a:r>
          </a:p>
          <a:p>
            <a:pPr lvl="1"/>
            <a:r>
              <a:rPr lang="en-CA" dirty="0" smtClean="0"/>
              <a:t>Many times when you think it’s 1:1, you might have done something wrong</a:t>
            </a:r>
          </a:p>
          <a:p>
            <a:pPr lvl="1"/>
            <a:r>
              <a:rPr lang="en-CA" dirty="0" smtClean="0"/>
              <a:t>Double- and triple-check to make sure it really is 1:1</a:t>
            </a:r>
          </a:p>
        </p:txBody>
      </p:sp>
    </p:spTree>
    <p:extLst>
      <p:ext uri="{BB962C8B-B14F-4D97-AF65-F5344CB8AC3E}">
        <p14:creationId xmlns:p14="http://schemas.microsoft.com/office/powerpoint/2010/main" val="153436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116632"/>
            <a:ext cx="7772400" cy="648072"/>
          </a:xfrm>
        </p:spPr>
        <p:txBody>
          <a:bodyPr/>
          <a:lstStyle/>
          <a:p>
            <a:pPr lvl="0"/>
            <a:r>
              <a:rPr lang="en-CA" dirty="0" smtClean="0"/>
              <a:t>Legitimate 1:1 relationships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764704"/>
            <a:ext cx="8206680" cy="5331296"/>
          </a:xfrm>
        </p:spPr>
        <p:txBody>
          <a:bodyPr/>
          <a:lstStyle/>
          <a:p>
            <a:pPr lvl="0"/>
            <a:r>
              <a:rPr lang="en-CA" sz="1800" b="1" dirty="0" smtClean="0"/>
              <a:t>IS-A or </a:t>
            </a:r>
            <a:r>
              <a:rPr lang="en-CA" sz="1800" b="1" dirty="0" err="1" smtClean="0"/>
              <a:t>supertype</a:t>
            </a:r>
            <a:r>
              <a:rPr lang="en-CA" sz="1800" b="1" dirty="0" smtClean="0"/>
              <a:t>/subtype</a:t>
            </a:r>
            <a:r>
              <a:rPr lang="en-CA" sz="1800" dirty="0" smtClean="0"/>
              <a:t>: </a:t>
            </a:r>
          </a:p>
          <a:p>
            <a:pPr lvl="1"/>
            <a:r>
              <a:rPr lang="en-CA" sz="1600" dirty="0" smtClean="0"/>
              <a:t>E.g. A person is a specific type of person: an Employee is an Accountant, a Doctor is a Specialist, a Student is an Undergraduate</a:t>
            </a:r>
          </a:p>
          <a:p>
            <a:pPr lvl="1"/>
            <a:r>
              <a:rPr lang="en-CA" sz="1600" dirty="0" smtClean="0"/>
              <a:t>E.g. A </a:t>
            </a:r>
            <a:r>
              <a:rPr lang="en-CA" sz="1600" dirty="0"/>
              <a:t>product is a specific type of </a:t>
            </a:r>
            <a:r>
              <a:rPr lang="en-CA" sz="1600" dirty="0" smtClean="0"/>
              <a:t>product: </a:t>
            </a:r>
            <a:r>
              <a:rPr lang="en-CA" sz="1600" dirty="0"/>
              <a:t>a </a:t>
            </a:r>
            <a:r>
              <a:rPr lang="en-CA" sz="1600" dirty="0" smtClean="0"/>
              <a:t>Bicycle is a type of Vehicle, a Violin is a type of </a:t>
            </a:r>
            <a:r>
              <a:rPr lang="en-CA" sz="1600" dirty="0" err="1" smtClean="0"/>
              <a:t>MusicalInstrument</a:t>
            </a:r>
            <a:endParaRPr lang="en-CA" sz="1600" dirty="0" smtClean="0"/>
          </a:p>
          <a:p>
            <a:pPr lvl="0"/>
            <a:r>
              <a:rPr lang="en-CA" sz="1800" b="1" dirty="0" smtClean="0"/>
              <a:t>Boss</a:t>
            </a:r>
            <a:r>
              <a:rPr lang="en-CA" sz="1800" dirty="0" smtClean="0"/>
              <a:t>, where the rule is that you can only have one boss, and a boss can be boss of only one organizational unit</a:t>
            </a:r>
          </a:p>
          <a:p>
            <a:pPr lvl="1"/>
            <a:r>
              <a:rPr lang="en-CA" sz="1600" dirty="0" smtClean="0"/>
              <a:t>E.g. Employee </a:t>
            </a:r>
            <a:r>
              <a:rPr lang="en-CA" sz="1600" b="1" dirty="0" smtClean="0"/>
              <a:t>manages</a:t>
            </a:r>
            <a:r>
              <a:rPr lang="en-CA" sz="1600" dirty="0" smtClean="0"/>
              <a:t> a Department, Student </a:t>
            </a:r>
            <a:r>
              <a:rPr lang="en-CA" sz="1600" b="1" dirty="0" smtClean="0"/>
              <a:t>is president of</a:t>
            </a:r>
            <a:r>
              <a:rPr lang="en-CA" sz="1600" dirty="0" smtClean="0"/>
              <a:t> a Club</a:t>
            </a:r>
          </a:p>
          <a:p>
            <a:r>
              <a:rPr lang="en-CA" sz="1800" b="1" dirty="0"/>
              <a:t>Some kinds of scarce resource </a:t>
            </a:r>
            <a:r>
              <a:rPr lang="en-CA" sz="1800" b="1" dirty="0" smtClean="0"/>
              <a:t>allocation</a:t>
            </a:r>
          </a:p>
          <a:p>
            <a:pPr lvl="1"/>
            <a:r>
              <a:rPr lang="en-CA" sz="1600" dirty="0" smtClean="0"/>
              <a:t>E.g. </a:t>
            </a:r>
            <a:r>
              <a:rPr lang="en-CA" sz="1600" dirty="0"/>
              <a:t>one employee can be assigned only one company </a:t>
            </a:r>
            <a:r>
              <a:rPr lang="en-CA" sz="1600" dirty="0" smtClean="0"/>
              <a:t>car</a:t>
            </a:r>
          </a:p>
          <a:p>
            <a:r>
              <a:rPr lang="en-CA" sz="1800" b="1" dirty="0" smtClean="0"/>
              <a:t>Marriage</a:t>
            </a:r>
            <a:r>
              <a:rPr lang="en-CA" sz="1800" dirty="0" smtClean="0"/>
              <a:t>: </a:t>
            </a:r>
            <a:r>
              <a:rPr lang="en-CA" sz="1800" dirty="0"/>
              <a:t>one </a:t>
            </a:r>
            <a:r>
              <a:rPr lang="en-CA" sz="1800" dirty="0" smtClean="0"/>
              <a:t>Person </a:t>
            </a:r>
            <a:r>
              <a:rPr lang="en-CA" sz="1800" dirty="0"/>
              <a:t>can be married to only one other </a:t>
            </a:r>
            <a:r>
              <a:rPr lang="en-CA" sz="1800" dirty="0" smtClean="0"/>
              <a:t>Person </a:t>
            </a:r>
            <a:r>
              <a:rPr lang="en-CA" sz="1800" dirty="0"/>
              <a:t>at a </a:t>
            </a:r>
            <a:r>
              <a:rPr lang="en-CA" sz="1800" dirty="0" smtClean="0"/>
              <a:t>time</a:t>
            </a:r>
          </a:p>
          <a:p>
            <a:r>
              <a:rPr lang="en-CA" sz="1800" b="1" dirty="0" smtClean="0"/>
              <a:t>Matching reservations</a:t>
            </a:r>
          </a:p>
          <a:p>
            <a:pPr lvl="1"/>
            <a:r>
              <a:rPr lang="en-CA" sz="1600" dirty="0" smtClean="0"/>
              <a:t>E.g. an advance car Reservation is matched to one eventual car Rental</a:t>
            </a:r>
          </a:p>
          <a:p>
            <a:r>
              <a:rPr lang="en-CA" sz="1800" dirty="0" smtClean="0"/>
              <a:t>NOTE: Most of these relationships cannot store historical information</a:t>
            </a:r>
          </a:p>
          <a:p>
            <a:pPr lvl="1"/>
            <a:r>
              <a:rPr lang="en-CA" sz="1600" dirty="0" smtClean="0"/>
              <a:t>If you add dates to track historical changes, it becomes M:M</a:t>
            </a:r>
          </a:p>
          <a:p>
            <a:r>
              <a:rPr lang="en-CA" sz="2000" dirty="0" smtClean="0"/>
              <a:t>In addition to these, there are other </a:t>
            </a:r>
            <a:r>
              <a:rPr lang="en-CA" sz="2000" dirty="0" smtClean="0">
                <a:hlinkClick r:id="rId3"/>
              </a:rPr>
              <a:t>database performance scenarios</a:t>
            </a:r>
            <a:r>
              <a:rPr lang="en-CA" sz="2000" dirty="0" smtClean="0"/>
              <a:t> where 1:1 relationships could make sense 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1027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Naming conventions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01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034310" cy="925910"/>
          </a:xfrm>
        </p:spPr>
        <p:txBody>
          <a:bodyPr/>
          <a:lstStyle/>
          <a:p>
            <a:r>
              <a:rPr lang="en-CA" dirty="0" smtClean="0"/>
              <a:t>REQUIREMENTS for </a:t>
            </a:r>
            <a:br>
              <a:rPr lang="en-CA" dirty="0" smtClean="0"/>
            </a:br>
            <a:r>
              <a:rPr lang="en-CA" dirty="0" smtClean="0"/>
              <a:t>database naming conventions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3928740"/>
          </a:xfrm>
        </p:spPr>
        <p:txBody>
          <a:bodyPr/>
          <a:lstStyle/>
          <a:p>
            <a:r>
              <a:rPr lang="en-CA" sz="2400" dirty="0" smtClean="0"/>
              <a:t>Many variations exist for naming conventions, but one rule is absolute: Whatever you choose,</a:t>
            </a:r>
          </a:p>
          <a:p>
            <a:pPr marL="895350" indent="0">
              <a:buNone/>
            </a:pPr>
            <a:r>
              <a:rPr lang="en-CA" sz="5400" b="1" dirty="0" smtClean="0">
                <a:latin typeface="Arial Black" panose="020B0A04020102020204" pitchFamily="34" charset="0"/>
              </a:rPr>
              <a:t>BE CONSISTENT!</a:t>
            </a:r>
            <a:endParaRPr lang="en-CA" sz="2400" b="1" dirty="0" smtClean="0">
              <a:latin typeface="Arial Black" panose="020B0A04020102020204" pitchFamily="34" charset="0"/>
            </a:endParaRPr>
          </a:p>
          <a:p>
            <a:r>
              <a:rPr lang="en-CA" sz="2400" b="1" dirty="0" smtClean="0"/>
              <a:t>Entity and attribute names:</a:t>
            </a:r>
          </a:p>
          <a:p>
            <a:pPr lvl="1"/>
            <a:r>
              <a:rPr lang="en-CA" dirty="0" smtClean="0"/>
              <a:t>Never uses </a:t>
            </a:r>
            <a:r>
              <a:rPr lang="en-CA" dirty="0"/>
              <a:t>spaces (“ ”) </a:t>
            </a:r>
            <a:r>
              <a:rPr lang="en-CA" dirty="0" smtClean="0"/>
              <a:t>in instead, use either </a:t>
            </a:r>
            <a:br>
              <a:rPr lang="en-CA" dirty="0" smtClean="0"/>
            </a:br>
            <a:r>
              <a:rPr lang="en-CA" b="1" dirty="0" err="1" smtClean="0"/>
              <a:t>CamelCase</a:t>
            </a:r>
            <a:r>
              <a:rPr lang="en-CA" dirty="0" smtClean="0"/>
              <a:t> or </a:t>
            </a:r>
            <a:r>
              <a:rPr lang="en-CA" b="1" dirty="0" err="1" smtClean="0"/>
              <a:t>underscores_between_words</a:t>
            </a:r>
            <a:endParaRPr lang="en-CA" b="1" dirty="0" smtClean="0"/>
          </a:p>
          <a:p>
            <a:pPr lvl="2"/>
            <a:r>
              <a:rPr lang="en-CA" sz="1800" dirty="0" smtClean="0"/>
              <a:t>Spaces can seriously mess up database programming in unexpected places</a:t>
            </a:r>
          </a:p>
          <a:p>
            <a:r>
              <a:rPr lang="en-CA" b="1" dirty="0" smtClean="0"/>
              <a:t>Relationship names</a:t>
            </a:r>
          </a:p>
          <a:p>
            <a:pPr lvl="1"/>
            <a:r>
              <a:rPr lang="en-CA" dirty="0" smtClean="0"/>
              <a:t>Relationship names are </a:t>
            </a:r>
            <a:r>
              <a:rPr lang="en-CA" b="1" dirty="0" smtClean="0"/>
              <a:t>required</a:t>
            </a:r>
            <a:r>
              <a:rPr lang="en-CA" dirty="0" smtClean="0"/>
              <a:t> in an ERD</a:t>
            </a:r>
          </a:p>
          <a:p>
            <a:pPr lvl="2"/>
            <a:r>
              <a:rPr lang="en-CA" dirty="0" smtClean="0"/>
              <a:t>Even in drafts, you should name your relationships—unnamed relationships are one of the top reasons for errors in ERD design</a:t>
            </a:r>
          </a:p>
          <a:p>
            <a:pPr lvl="1"/>
            <a:r>
              <a:rPr lang="en-CA" dirty="0" smtClean="0"/>
              <a:t>For </a:t>
            </a:r>
            <a:r>
              <a:rPr lang="en-CA" i="1" dirty="0" smtClean="0"/>
              <a:t>relationship</a:t>
            </a:r>
            <a:r>
              <a:rPr lang="en-CA" dirty="0" smtClean="0"/>
              <a:t> names in an ERD, spaces are perfectly OK, since they never appear in programming</a:t>
            </a:r>
          </a:p>
        </p:txBody>
      </p:sp>
    </p:spTree>
    <p:extLst>
      <p:ext uri="{BB962C8B-B14F-4D97-AF65-F5344CB8AC3E}">
        <p14:creationId xmlns:p14="http://schemas.microsoft.com/office/powerpoint/2010/main" val="198030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034310" cy="1028700"/>
          </a:xfrm>
        </p:spPr>
        <p:txBody>
          <a:bodyPr/>
          <a:lstStyle/>
          <a:p>
            <a:r>
              <a:rPr lang="en-CA" dirty="0" smtClean="0"/>
              <a:t>Avoid reserved words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4744"/>
            <a:ext cx="8204200" cy="3904456"/>
          </a:xfrm>
        </p:spPr>
        <p:txBody>
          <a:bodyPr/>
          <a:lstStyle/>
          <a:p>
            <a:r>
              <a:rPr lang="en-CA" sz="2400" dirty="0" smtClean="0"/>
              <a:t>Each database has a list of keywords that have special meaning; you can’t use these as entity or attribute names</a:t>
            </a:r>
          </a:p>
          <a:p>
            <a:pPr lvl="1"/>
            <a:r>
              <a:rPr lang="en-CA" sz="2200" dirty="0" smtClean="0"/>
              <a:t>E.g. Date, </a:t>
            </a:r>
            <a:r>
              <a:rPr lang="en-CA" dirty="0"/>
              <a:t>Number, Order</a:t>
            </a:r>
            <a:r>
              <a:rPr lang="en-CA" sz="2200" dirty="0" smtClean="0"/>
              <a:t>, Row, etc.</a:t>
            </a:r>
          </a:p>
          <a:p>
            <a:pPr lvl="1"/>
            <a:r>
              <a:rPr lang="en-CA" dirty="0" smtClean="0"/>
              <a:t>Some DBMSs let you use them (maybe you have to use quotes or brackets), but trouble is almost guaranteed when you start programming</a:t>
            </a:r>
          </a:p>
          <a:p>
            <a:r>
              <a:rPr lang="en-CA" sz="2400" dirty="0" smtClean="0"/>
              <a:t>Lists of reserved names for popular DBMSs</a:t>
            </a:r>
            <a:endParaRPr lang="en-CA" sz="2000" b="1" dirty="0" smtClean="0"/>
          </a:p>
          <a:p>
            <a:pPr lvl="1"/>
            <a:r>
              <a:rPr lang="en-CA" sz="2000" dirty="0">
                <a:hlinkClick r:id="rId3"/>
              </a:rPr>
              <a:t>Oracle SQL Reserved Words </a:t>
            </a:r>
            <a:endParaRPr lang="en-CA" sz="2000" dirty="0" smtClean="0"/>
          </a:p>
          <a:p>
            <a:pPr lvl="1"/>
            <a:r>
              <a:rPr lang="en-CA" sz="2000" dirty="0">
                <a:hlinkClick r:id="rId4"/>
              </a:rPr>
              <a:t>MySQL Keywords and Reserved </a:t>
            </a:r>
            <a:r>
              <a:rPr lang="en-CA" sz="2000" dirty="0" smtClean="0">
                <a:hlinkClick r:id="rId4"/>
              </a:rPr>
              <a:t>Words</a:t>
            </a:r>
            <a:endParaRPr lang="en-CA" sz="2000" dirty="0" smtClean="0"/>
          </a:p>
          <a:p>
            <a:pPr lvl="1"/>
            <a:r>
              <a:rPr lang="en-CA" sz="2000" dirty="0">
                <a:hlinkClick r:id="rId5"/>
              </a:rPr>
              <a:t>Microsoft Access SQL Reserved </a:t>
            </a:r>
            <a:r>
              <a:rPr lang="en-CA" sz="2000" dirty="0" smtClean="0">
                <a:hlinkClick r:id="rId5"/>
              </a:rPr>
              <a:t>Words</a:t>
            </a:r>
            <a:endParaRPr lang="en-CA" sz="2000" dirty="0" smtClean="0"/>
          </a:p>
          <a:p>
            <a:pPr lvl="1"/>
            <a:r>
              <a:rPr lang="en-CA" sz="2000" dirty="0" smtClean="0">
                <a:hlinkClick r:id="rId6"/>
              </a:rPr>
              <a:t>Microsoft </a:t>
            </a:r>
            <a:r>
              <a:rPr lang="en-CA" sz="2000" dirty="0">
                <a:hlinkClick r:id="rId6"/>
              </a:rPr>
              <a:t>SQL Server Reserved </a:t>
            </a:r>
            <a:r>
              <a:rPr lang="en-CA" sz="2000" dirty="0" smtClean="0">
                <a:hlinkClick r:id="rId6"/>
              </a:rPr>
              <a:t>Keywords</a:t>
            </a:r>
            <a:endParaRPr lang="en-CA" sz="2000" dirty="0" smtClean="0"/>
          </a:p>
          <a:p>
            <a:pPr lvl="1"/>
            <a:r>
              <a:rPr lang="en-CA" sz="2000" dirty="0" smtClean="0"/>
              <a:t>You can’t memorize them all, but it’s a good idea to at least scan through the list once when you start using a new DBMS</a:t>
            </a:r>
          </a:p>
        </p:txBody>
      </p:sp>
    </p:spTree>
    <p:extLst>
      <p:ext uri="{BB962C8B-B14F-4D97-AF65-F5344CB8AC3E}">
        <p14:creationId xmlns:p14="http://schemas.microsoft.com/office/powerpoint/2010/main" val="16908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5900"/>
            <a:ext cx="8034310" cy="1028700"/>
          </a:xfrm>
        </p:spPr>
        <p:txBody>
          <a:bodyPr/>
          <a:lstStyle/>
          <a:p>
            <a:r>
              <a:rPr lang="en-CA" dirty="0" smtClean="0"/>
              <a:t>SUGGESTIONS for </a:t>
            </a:r>
            <a:br>
              <a:rPr lang="en-CA" dirty="0" smtClean="0"/>
            </a:br>
            <a:r>
              <a:rPr lang="en-CA" dirty="0" smtClean="0"/>
              <a:t>database naming conventions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492250"/>
            <a:ext cx="8470900" cy="3829050"/>
          </a:xfrm>
        </p:spPr>
        <p:txBody>
          <a:bodyPr/>
          <a:lstStyle/>
          <a:p>
            <a:r>
              <a:rPr lang="en-CA" sz="2400" dirty="0" smtClean="0"/>
              <a:t>My preferred (optional) tips:</a:t>
            </a:r>
          </a:p>
          <a:p>
            <a:pPr lvl="1"/>
            <a:r>
              <a:rPr lang="en-CA" sz="2000" dirty="0" smtClean="0"/>
              <a:t>Avoid abbreviating table or attribute names (e.g. don’t use 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CustID</a:t>
            </a:r>
            <a:r>
              <a:rPr lang="en-CA" sz="2000" dirty="0" smtClean="0"/>
              <a:t> for </a:t>
            </a:r>
            <a:r>
              <a:rPr lang="en-C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CA" sz="2000" dirty="0" smtClean="0"/>
              <a:t>, or 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EmpName</a:t>
            </a:r>
            <a:r>
              <a:rPr lang="en-CA" sz="2000" dirty="0" smtClean="0"/>
              <a:t> for 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EmployeeName</a:t>
            </a:r>
            <a:r>
              <a:rPr lang="en-CA" sz="2000" dirty="0" smtClean="0"/>
              <a:t>)</a:t>
            </a:r>
          </a:p>
          <a:p>
            <a:pPr lvl="2"/>
            <a:r>
              <a:rPr lang="en-CA" sz="1600" dirty="0" smtClean="0"/>
              <a:t>Requires a little more typing, but clarity in coding is priceless</a:t>
            </a:r>
          </a:p>
          <a:p>
            <a:pPr lvl="1"/>
            <a:r>
              <a:rPr lang="en-CA" sz="2000" dirty="0" smtClean="0"/>
              <a:t>Avoid redundant table prefixes such as “</a:t>
            </a:r>
            <a:r>
              <a:rPr lang="en-CA" sz="2000" dirty="0" err="1" smtClean="0"/>
              <a:t>tbl</a:t>
            </a:r>
            <a:r>
              <a:rPr lang="en-CA" sz="2000" dirty="0" smtClean="0"/>
              <a:t>” in </a:t>
            </a:r>
            <a:r>
              <a:rPr lang="en-CA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tblCustomer</a:t>
            </a:r>
            <a:r>
              <a:rPr lang="en-CA" sz="2000" dirty="0"/>
              <a:t>; just </a:t>
            </a:r>
            <a:r>
              <a:rPr lang="en-C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</a:t>
            </a:r>
            <a:r>
              <a:rPr lang="en-CA" sz="2000" dirty="0"/>
              <a:t> is </a:t>
            </a:r>
            <a:r>
              <a:rPr lang="en-CA" sz="2000" dirty="0" smtClean="0"/>
              <a:t>fine</a:t>
            </a:r>
          </a:p>
          <a:p>
            <a:pPr lvl="2"/>
            <a:r>
              <a:rPr lang="en-CA" sz="1600" dirty="0" smtClean="0"/>
              <a:t>The context of use makes it clear that it’s a table</a:t>
            </a:r>
            <a:endParaRPr lang="en-CA" sz="1600" dirty="0"/>
          </a:p>
          <a:p>
            <a:pPr lvl="1"/>
            <a:r>
              <a:rPr lang="en-CA" sz="2000" dirty="0" smtClean="0"/>
              <a:t>Always use a surrogate primary key</a:t>
            </a:r>
            <a:r>
              <a:rPr lang="en-CA" sz="2000" dirty="0"/>
              <a:t> (</a:t>
            </a:r>
            <a:r>
              <a:rPr lang="en-CA" sz="2000" dirty="0" err="1"/>
              <a:t>PK</a:t>
            </a:r>
            <a:r>
              <a:rPr lang="en-CA" sz="2000" dirty="0"/>
              <a:t>)</a:t>
            </a:r>
            <a:r>
              <a:rPr lang="en-CA" sz="2000" dirty="0" smtClean="0"/>
              <a:t> for every table and call it </a:t>
            </a:r>
            <a:r>
              <a:rPr lang="en-CA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CA" sz="2000" dirty="0" smtClean="0"/>
              <a:t>, and always call the foreign key (</a:t>
            </a:r>
            <a:r>
              <a:rPr lang="en-CA" sz="2000" dirty="0" err="1" smtClean="0"/>
              <a:t>FK</a:t>
            </a:r>
            <a:r>
              <a:rPr lang="en-CA" sz="2000" dirty="0" smtClean="0"/>
              <a:t>) </a:t>
            </a:r>
            <a:r>
              <a:rPr lang="en-CA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TableID</a:t>
            </a:r>
            <a:r>
              <a:rPr lang="en-CA" sz="2000" dirty="0" smtClean="0"/>
              <a:t> or </a:t>
            </a:r>
            <a:r>
              <a:rPr lang="en-CA" sz="2000" dirty="0" err="1" smtClean="0"/>
              <a:t>Table_ID</a:t>
            </a:r>
            <a:r>
              <a:rPr lang="en-CA" sz="2000" dirty="0" smtClean="0"/>
              <a:t>. </a:t>
            </a:r>
          </a:p>
          <a:p>
            <a:pPr lvl="2"/>
            <a:r>
              <a:rPr lang="en-CA" sz="1600" dirty="0" smtClean="0"/>
              <a:t>For example, the PK for 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</a:t>
            </a:r>
            <a:r>
              <a:rPr lang="en-CA" sz="1600" dirty="0" smtClean="0"/>
              <a:t> table is 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CA" sz="1600" dirty="0" smtClean="0"/>
              <a:t> (</a:t>
            </a:r>
            <a:r>
              <a:rPr lang="en-C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Customer.ID</a:t>
            </a:r>
            <a:r>
              <a:rPr lang="en-CA" sz="1600" dirty="0" smtClean="0"/>
              <a:t>) and its corresponding FK in the </a:t>
            </a:r>
            <a:r>
              <a:rPr lang="en-C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Sale</a:t>
            </a:r>
            <a:r>
              <a:rPr lang="en-CA" sz="1600" dirty="0" smtClean="0"/>
              <a:t> table is </a:t>
            </a:r>
            <a:r>
              <a:rPr lang="en-C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CA" sz="1600" dirty="0" smtClean="0"/>
              <a:t> (</a:t>
            </a:r>
            <a:r>
              <a:rPr lang="en-CA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Sale.CustomerID</a:t>
            </a:r>
            <a:r>
              <a:rPr lang="en-CA" sz="1600" dirty="0" smtClean="0"/>
              <a:t>)</a:t>
            </a:r>
          </a:p>
          <a:p>
            <a:r>
              <a:rPr lang="en-CA" sz="2400" dirty="0" smtClean="0"/>
              <a:t>Detailed specifications (these are just suggestions):</a:t>
            </a:r>
          </a:p>
          <a:p>
            <a:pPr lvl="1"/>
            <a:r>
              <a:rPr lang="en-CA" sz="1800" dirty="0">
                <a:hlinkClick r:id="rId3"/>
              </a:rPr>
              <a:t>Jason </a:t>
            </a:r>
            <a:r>
              <a:rPr lang="en-CA" sz="1800" dirty="0" err="1">
                <a:hlinkClick r:id="rId3"/>
              </a:rPr>
              <a:t>Mauss’s</a:t>
            </a:r>
            <a:r>
              <a:rPr lang="en-CA" sz="1800" dirty="0">
                <a:hlinkClick r:id="rId3"/>
              </a:rPr>
              <a:t> detailed </a:t>
            </a:r>
            <a:r>
              <a:rPr lang="en-CA" sz="1800" dirty="0" smtClean="0">
                <a:hlinkClick r:id="rId3"/>
              </a:rPr>
              <a:t>guide</a:t>
            </a:r>
            <a:endParaRPr lang="en-CA" sz="1800" dirty="0" smtClean="0"/>
          </a:p>
          <a:p>
            <a:pPr lvl="1"/>
            <a:r>
              <a:rPr lang="en-CA" sz="1800" dirty="0">
                <a:hlinkClick r:id="rId4"/>
              </a:rPr>
              <a:t>Justin Watts’ </a:t>
            </a:r>
            <a:r>
              <a:rPr lang="en-CA" sz="1800" dirty="0" smtClean="0">
                <a:hlinkClick r:id="rId4"/>
              </a:rPr>
              <a:t>tips</a:t>
            </a:r>
            <a:endParaRPr lang="en-CA" sz="1800" dirty="0" smtClean="0"/>
          </a:p>
        </p:txBody>
      </p:sp>
    </p:spTree>
    <p:extLst>
      <p:ext uri="{BB962C8B-B14F-4D97-AF65-F5344CB8AC3E}">
        <p14:creationId xmlns:p14="http://schemas.microsoft.com/office/powerpoint/2010/main" val="38378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sz="3200" dirty="0" smtClean="0"/>
              <a:t>SUGGESTIONS for naming </a:t>
            </a:r>
            <a:br>
              <a:rPr lang="en-CA" sz="3200" dirty="0" smtClean="0"/>
            </a:br>
            <a:r>
              <a:rPr lang="en-CA" sz="3200" dirty="0" smtClean="0"/>
              <a:t>Entities and Attributes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3754760"/>
          </a:xfrm>
        </p:spPr>
        <p:txBody>
          <a:bodyPr/>
          <a:lstStyle/>
          <a:p>
            <a:pPr lvl="0"/>
            <a:r>
              <a:rPr lang="en-CA" dirty="0" smtClean="0"/>
              <a:t>Entity and attribute names are always a </a:t>
            </a:r>
            <a:r>
              <a:rPr lang="en-CA" b="1" dirty="0" smtClean="0"/>
              <a:t>singular</a:t>
            </a:r>
            <a:r>
              <a:rPr lang="en-CA" dirty="0" smtClean="0"/>
              <a:t> noun, not plural (e.g. Customer, not Customers)</a:t>
            </a:r>
          </a:p>
          <a:p>
            <a:pPr lvl="1"/>
            <a:r>
              <a:rPr lang="en-CA" sz="2000" dirty="0" smtClean="0"/>
              <a:t>However, many people prefer the opposite</a:t>
            </a:r>
          </a:p>
          <a:p>
            <a:pPr lvl="0"/>
            <a:r>
              <a:rPr lang="en-CA" dirty="0" smtClean="0"/>
              <a:t>For bridge/associative entities from M:M relationships, there are two choices:</a:t>
            </a:r>
          </a:p>
          <a:p>
            <a:pPr lvl="1"/>
            <a:r>
              <a:rPr lang="en-CA" sz="2000" dirty="0" smtClean="0"/>
              <a:t>Be creative in forming a noun from the verb of the relationship. E.g. for Employee and Project, name the bridge entity “Assignment”</a:t>
            </a:r>
          </a:p>
          <a:p>
            <a:pPr lvl="1"/>
            <a:r>
              <a:rPr lang="en-CA" sz="2000" dirty="0" smtClean="0"/>
              <a:t>Simply form a name by merging the two constituent entity names. E.g. for Employee and Project, name it </a:t>
            </a:r>
            <a:r>
              <a:rPr lang="en-CA" sz="2000" dirty="0" err="1" smtClean="0"/>
              <a:t>Employee_Project</a:t>
            </a:r>
            <a:r>
              <a:rPr lang="en-CA" sz="2000" dirty="0" smtClean="0"/>
              <a:t> or </a:t>
            </a:r>
            <a:r>
              <a:rPr lang="en-CA" sz="2000" dirty="0" err="1" smtClean="0"/>
              <a:t>Project_Employee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31177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sz="3200" dirty="0"/>
              <a:t>SUGGESTIONS </a:t>
            </a:r>
            <a:r>
              <a:rPr lang="en-CA" sz="3200" dirty="0" smtClean="0"/>
              <a:t>for naming Relationships</a:t>
            </a:r>
            <a:endParaRPr lang="en-C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468" y="1556792"/>
            <a:ext cx="7772400" cy="3970784"/>
          </a:xfrm>
        </p:spPr>
        <p:txBody>
          <a:bodyPr/>
          <a:lstStyle/>
          <a:p>
            <a:pPr lvl="0"/>
            <a:r>
              <a:rPr lang="en-CA" dirty="0" smtClean="0"/>
              <a:t>Never use “has” to name relationships—it is meaningless</a:t>
            </a:r>
          </a:p>
          <a:p>
            <a:pPr lvl="1"/>
            <a:r>
              <a:rPr lang="en-CA" sz="1800" dirty="0" smtClean="0"/>
              <a:t>E.g. Don’t use “Customer has Sale” or </a:t>
            </a:r>
            <a:r>
              <a:rPr lang="en-CA" sz="1800" dirty="0"/>
              <a:t>“Sale has </a:t>
            </a:r>
            <a:r>
              <a:rPr lang="en-CA" sz="1800" dirty="0" smtClean="0"/>
              <a:t>Product”. Instead, use “Customer purchases Sale</a:t>
            </a:r>
            <a:r>
              <a:rPr lang="en-CA" sz="1800" dirty="0"/>
              <a:t>” </a:t>
            </a:r>
            <a:r>
              <a:rPr lang="en-CA" sz="1800" dirty="0" smtClean="0"/>
              <a:t>or </a:t>
            </a:r>
            <a:r>
              <a:rPr lang="en-CA" sz="1800" dirty="0"/>
              <a:t>“Sale </a:t>
            </a:r>
            <a:r>
              <a:rPr lang="en-CA" sz="1800" dirty="0" smtClean="0"/>
              <a:t>offers Product”</a:t>
            </a:r>
          </a:p>
          <a:p>
            <a:pPr lvl="2"/>
            <a:r>
              <a:rPr lang="en-CA" sz="1600" dirty="0" smtClean="0"/>
              <a:t>Anything is better than “has”</a:t>
            </a:r>
          </a:p>
          <a:p>
            <a:pPr lvl="0"/>
            <a:r>
              <a:rPr lang="en-CA" dirty="0" smtClean="0"/>
              <a:t>Relationship names are always verbs, usually lower case; spaces are allowed</a:t>
            </a:r>
          </a:p>
          <a:p>
            <a:pPr lvl="0"/>
            <a:r>
              <a:rPr lang="en-CA" dirty="0" smtClean="0"/>
              <a:t>Relationships are named from the one side to the many side (in a 1:M relationship)</a:t>
            </a:r>
          </a:p>
          <a:p>
            <a:pPr lvl="1"/>
            <a:r>
              <a:rPr lang="en-CA" sz="2000" dirty="0" smtClean="0"/>
              <a:t>For 1:1 relationships, they are named from the side with the PK to the side with the FK</a:t>
            </a:r>
          </a:p>
          <a:p>
            <a:pPr lvl="1"/>
            <a:r>
              <a:rPr lang="en-CA" sz="2000" dirty="0" smtClean="0"/>
              <a:t>For bridge entity relationships, name them as if the many side were directly connected to the original entity</a:t>
            </a:r>
          </a:p>
        </p:txBody>
      </p:sp>
    </p:spTree>
    <p:extLst>
      <p:ext uri="{BB962C8B-B14F-4D97-AF65-F5344CB8AC3E}">
        <p14:creationId xmlns:p14="http://schemas.microsoft.com/office/powerpoint/2010/main" val="148242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3600"/>
            <a:ext cx="7416824" cy="1295400"/>
          </a:xfrm>
        </p:spPr>
        <p:txBody>
          <a:bodyPr/>
          <a:lstStyle/>
          <a:p>
            <a:r>
              <a:rPr lang="en-CA" sz="3200" dirty="0" smtClean="0"/>
              <a:t>Major stages for designing an ERD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8352928" cy="2133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Identify the entities, attributes and relationships from the business case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Verify the attributes, select primary keys, add foreign keys and normalize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Finalize the ERD using modeling software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03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Entities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57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/>
          <a:lstStyle/>
          <a:p>
            <a:r>
              <a:rPr lang="en-CA" sz="2000" dirty="0" smtClean="0"/>
              <a:t>Designing an ERD: Stage 1</a:t>
            </a:r>
            <a:br>
              <a:rPr lang="en-CA" sz="2000" dirty="0" smtClean="0"/>
            </a:br>
            <a:r>
              <a:rPr lang="en-CA" sz="3200" dirty="0" smtClean="0"/>
              <a:t>Identify entities, attributes and relationships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432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sz="2000" dirty="0" smtClean="0"/>
              <a:t>Identify </a:t>
            </a:r>
            <a:r>
              <a:rPr lang="en-CA" sz="2000" dirty="0"/>
              <a:t>entities (main nouns) and attributes (nouns that are details of entities)</a:t>
            </a:r>
          </a:p>
          <a:p>
            <a:pPr marL="914400" lvl="1" indent="-514350"/>
            <a:r>
              <a:rPr lang="en-CA" sz="1800" dirty="0" smtClean="0"/>
              <a:t>Analyze the case top-down first (entities, then attributes)</a:t>
            </a:r>
          </a:p>
          <a:p>
            <a:pPr marL="914400" lvl="1" indent="-514350"/>
            <a:r>
              <a:rPr lang="en-CA" sz="1800" dirty="0" smtClean="0"/>
              <a:t>Analyze again, this time bottom-up (attributes, then entities)</a:t>
            </a:r>
            <a:endParaRPr lang="en-CA" sz="1800" dirty="0"/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CA" sz="1800" dirty="0" smtClean="0"/>
              <a:t>Each </a:t>
            </a:r>
            <a:r>
              <a:rPr lang="en-CA" sz="1800" dirty="0"/>
              <a:t>attribute must apply specifically and only to its </a:t>
            </a:r>
            <a:r>
              <a:rPr lang="en-CA" sz="1800" dirty="0" smtClean="0"/>
              <a:t>own entity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CA" sz="1800" b="1" dirty="0" smtClean="0"/>
              <a:t>Leave out primary keys and foreign keys at </a:t>
            </a:r>
            <a:r>
              <a:rPr lang="en-CA" sz="1800" b="1" dirty="0"/>
              <a:t>this </a:t>
            </a:r>
            <a:r>
              <a:rPr lang="en-CA" sz="1800" b="1" dirty="0" smtClean="0"/>
              <a:t>stage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 smtClean="0"/>
              <a:t>Identify </a:t>
            </a:r>
            <a:r>
              <a:rPr lang="en-CA" sz="2000" dirty="0"/>
              <a:t>relationships between entities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CA" sz="1800" dirty="0" smtClean="0"/>
              <a:t>It is never the case that all entities are related to all relationships. You must make sure that the relationship exists.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CA" sz="1800" dirty="0" smtClean="0"/>
              <a:t>For a relationship to exist, the case description must mention the entities involved together in the same sentence. Otherwise, there is no relationship.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CA" sz="1800" dirty="0" smtClean="0"/>
              <a:t>Use the two-step procedure for verifying 1:M, M:M or 1:1 (first verify one side of the relationship, and then the other side)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CA" sz="1800" dirty="0"/>
              <a:t>Verify minimum and maximum cardinalities for each </a:t>
            </a:r>
            <a:r>
              <a:rPr lang="en-CA" sz="1800" dirty="0" smtClean="0"/>
              <a:t>relationship (e.g</a:t>
            </a:r>
            <a:r>
              <a:rPr lang="en-CA" sz="1800" dirty="0"/>
              <a:t>. minimum 0, maximum </a:t>
            </a:r>
            <a:r>
              <a:rPr lang="en-CA" sz="1800" dirty="0" smtClean="0"/>
              <a:t>many; minimum 1, maximum 1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000" dirty="0" smtClean="0"/>
              <a:t>Convert </a:t>
            </a:r>
            <a:r>
              <a:rPr lang="en-CA" sz="2000" dirty="0"/>
              <a:t>any M:M relationships into two 1:M </a:t>
            </a:r>
            <a:r>
              <a:rPr lang="en-CA" sz="2000" dirty="0" smtClean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79498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864096"/>
          </a:xfrm>
        </p:spPr>
        <p:txBody>
          <a:bodyPr/>
          <a:lstStyle/>
          <a:p>
            <a:r>
              <a:rPr lang="en-CA" sz="2400" dirty="0" smtClean="0"/>
              <a:t>Designing an ERD: </a:t>
            </a:r>
            <a:r>
              <a:rPr lang="en-CA" sz="2400" dirty="0"/>
              <a:t>Stage </a:t>
            </a:r>
            <a:r>
              <a:rPr lang="en-CA" sz="2400" dirty="0" smtClean="0"/>
              <a:t>2</a:t>
            </a:r>
            <a:br>
              <a:rPr lang="en-CA" sz="2400" dirty="0" smtClean="0"/>
            </a:br>
            <a:r>
              <a:rPr lang="en-CA" dirty="0" smtClean="0"/>
              <a:t>Verify attributes, add keys, normalize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48272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Populate all your entities with attributes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Review and revise attributes</a:t>
            </a:r>
          </a:p>
          <a:p>
            <a:pPr marL="914400" lvl="1" indent="-514350"/>
            <a:r>
              <a:rPr lang="en-CA" sz="2000" dirty="0" smtClean="0"/>
              <a:t>In particular, verify </a:t>
            </a:r>
            <a:r>
              <a:rPr lang="en-CA" sz="2000" dirty="0"/>
              <a:t>if some of the attributes identified earlier might actually belong in the new bridge entities created for M:M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Decide </a:t>
            </a:r>
            <a:r>
              <a:rPr lang="en-CA" sz="2400" dirty="0"/>
              <a:t>on </a:t>
            </a:r>
            <a:r>
              <a:rPr lang="en-CA" sz="2400" dirty="0" smtClean="0"/>
              <a:t>the primary keys (PK, unique identifiers) </a:t>
            </a:r>
            <a:r>
              <a:rPr lang="en-CA" sz="2400" dirty="0"/>
              <a:t>for each </a:t>
            </a:r>
            <a:r>
              <a:rPr lang="en-CA" sz="2400" dirty="0" smtClean="0"/>
              <a:t>entity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/>
              <a:t>Add any appropriate foreign keys (FK) to all </a:t>
            </a:r>
            <a:r>
              <a:rPr lang="en-CA" sz="2400" dirty="0" smtClean="0"/>
              <a:t>entities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Normalize each entity to fourth normal form (4NF)</a:t>
            </a:r>
          </a:p>
          <a:p>
            <a:pPr marL="914400" lvl="1" indent="-514350"/>
            <a:r>
              <a:rPr lang="en-CA" sz="2000" dirty="0" smtClean="0"/>
              <a:t>Normalization might require you to make major revisions to some entities</a:t>
            </a:r>
          </a:p>
          <a:p>
            <a:pPr marL="914400" lvl="1" indent="-514350"/>
            <a:r>
              <a:rPr lang="en-CA" sz="2000" dirty="0" smtClean="0"/>
              <a:t>If revisions are required, reiterate until you are satisfied with all the entities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00147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116632"/>
            <a:ext cx="7961538" cy="936104"/>
          </a:xfrm>
        </p:spPr>
        <p:txBody>
          <a:bodyPr/>
          <a:lstStyle/>
          <a:p>
            <a:pPr lvl="0"/>
            <a:r>
              <a:rPr lang="en-CA" sz="3200" dirty="0" smtClean="0"/>
              <a:t>In which entity does the foreign key go?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052736"/>
            <a:ext cx="8033546" cy="4114800"/>
          </a:xfrm>
        </p:spPr>
        <p:txBody>
          <a:bodyPr/>
          <a:lstStyle/>
          <a:p>
            <a:pPr marL="514350" lvl="0" indent="-514350"/>
            <a:r>
              <a:rPr lang="en-CA" sz="2400" dirty="0" smtClean="0"/>
              <a:t>1:M relationships (including bridge entities):</a:t>
            </a:r>
          </a:p>
          <a:p>
            <a:pPr lvl="1"/>
            <a:r>
              <a:rPr lang="en-CA" sz="2000" dirty="0"/>
              <a:t>The PK from the one side must </a:t>
            </a:r>
            <a:r>
              <a:rPr lang="en-CA" sz="2000" dirty="0" smtClean="0"/>
              <a:t>always be </a:t>
            </a:r>
            <a:r>
              <a:rPr lang="en-CA" sz="2000" dirty="0"/>
              <a:t>copied to the many side as a FK</a:t>
            </a:r>
          </a:p>
          <a:p>
            <a:pPr marL="514350" lvl="0" indent="-514350"/>
            <a:r>
              <a:rPr lang="en-CA" dirty="0"/>
              <a:t>1:1 </a:t>
            </a:r>
            <a:r>
              <a:rPr lang="en-CA" dirty="0" smtClean="0"/>
              <a:t>relationships:</a:t>
            </a:r>
            <a:endParaRPr lang="en-CA" sz="2400" dirty="0" smtClean="0"/>
          </a:p>
          <a:p>
            <a:pPr lvl="1"/>
            <a:r>
              <a:rPr lang="en-CA" sz="2000" dirty="0" smtClean="0"/>
              <a:t>Copy </a:t>
            </a:r>
            <a:r>
              <a:rPr lang="en-CA" sz="2000" dirty="0"/>
              <a:t>the FK to </a:t>
            </a:r>
            <a:r>
              <a:rPr lang="en-CA" sz="2000" b="1" dirty="0"/>
              <a:t>only one of the </a:t>
            </a:r>
            <a:r>
              <a:rPr lang="en-CA" sz="2000" b="1" dirty="0" smtClean="0"/>
              <a:t>two sides</a:t>
            </a:r>
            <a:r>
              <a:rPr lang="en-CA" sz="2000" dirty="0" smtClean="0"/>
              <a:t>, never both</a:t>
            </a:r>
            <a:endParaRPr lang="en-CA" sz="2000" dirty="0"/>
          </a:p>
          <a:p>
            <a:pPr lvl="1"/>
            <a:r>
              <a:rPr lang="en-US" sz="2000" dirty="0" smtClean="0"/>
              <a:t>(1,1):(0,1): Foreign key must go on the </a:t>
            </a:r>
            <a:r>
              <a:rPr lang="en-US" sz="2000" b="1" dirty="0" smtClean="0"/>
              <a:t>(0,1) side</a:t>
            </a:r>
          </a:p>
          <a:p>
            <a:pPr lvl="1"/>
            <a:r>
              <a:rPr lang="en-US" sz="2000" dirty="0" smtClean="0"/>
              <a:t>(1,0):(0,1): You can </a:t>
            </a:r>
            <a:r>
              <a:rPr lang="en-US" sz="2000" dirty="0"/>
              <a:t>choose either </a:t>
            </a:r>
            <a:r>
              <a:rPr lang="en-US" sz="2000" dirty="0" smtClean="0"/>
              <a:t>side, </a:t>
            </a:r>
            <a:r>
              <a:rPr lang="en-US" sz="2000" b="1" dirty="0"/>
              <a:t>but never </a:t>
            </a:r>
            <a:r>
              <a:rPr lang="en-US" sz="2000" b="1" dirty="0" smtClean="0"/>
              <a:t>both</a:t>
            </a:r>
          </a:p>
          <a:p>
            <a:pPr lvl="2"/>
            <a:r>
              <a:rPr lang="en-US" sz="1800" dirty="0" smtClean="0"/>
              <a:t>Preferably, place the FK on whichever side will cause fewer nulls</a:t>
            </a:r>
            <a:endParaRPr lang="en-US" sz="1800" b="1" dirty="0" smtClean="0"/>
          </a:p>
          <a:p>
            <a:pPr lvl="1"/>
            <a:r>
              <a:rPr lang="en-US" sz="2000" dirty="0" smtClean="0"/>
              <a:t>(1,1):(1,1): This relationship almost never exists in the real world. You probably made a mistake. Verify your cardinalities, or merge the two tables into one.</a:t>
            </a:r>
          </a:p>
          <a:p>
            <a:pPr lvl="2"/>
            <a:r>
              <a:rPr lang="en-US" sz="1600" dirty="0" smtClean="0"/>
              <a:t>Exception: this relationship is sometimes used deliberately for </a:t>
            </a:r>
            <a:r>
              <a:rPr lang="en-US" sz="1600" dirty="0" smtClean="0">
                <a:hlinkClick r:id="rId3"/>
              </a:rPr>
              <a:t>database performance optimization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1354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16632"/>
            <a:ext cx="8321578" cy="999728"/>
          </a:xfrm>
        </p:spPr>
        <p:txBody>
          <a:bodyPr/>
          <a:lstStyle/>
          <a:p>
            <a:r>
              <a:rPr lang="en-CA" sz="2800" dirty="0" smtClean="0"/>
              <a:t>Designing an ERD: Stage 3 (modeling software)</a:t>
            </a:r>
            <a:br>
              <a:rPr lang="en-CA" sz="2800" dirty="0" smtClean="0"/>
            </a:br>
            <a:r>
              <a:rPr lang="en-CA" sz="4000" dirty="0" smtClean="0"/>
              <a:t>Draw the </a:t>
            </a:r>
            <a:r>
              <a:rPr lang="en-CA" sz="4000" dirty="0"/>
              <a:t>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45462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sz="2400" dirty="0" smtClean="0"/>
              <a:t>Draw the final ERD using modeling software </a:t>
            </a:r>
          </a:p>
          <a:p>
            <a:pPr marL="914400" lvl="1" indent="-514350"/>
            <a:r>
              <a:rPr lang="en-CA" sz="2000" dirty="0" smtClean="0"/>
              <a:t>Stages 1 and 2 are drafts (maybe even on paper); you don’t consider it final until you’ve got your drafts polished</a:t>
            </a:r>
          </a:p>
          <a:p>
            <a:pPr marL="914400" lvl="1" indent="-514350"/>
            <a:r>
              <a:rPr lang="en-CA" sz="2000" dirty="0" smtClean="0"/>
              <a:t>If you draw something in software at the beginning, it is much harder to see and correct your errors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Verify various items:</a:t>
            </a:r>
          </a:p>
          <a:p>
            <a:pPr marL="914400" lvl="1" indent="-514350"/>
            <a:r>
              <a:rPr lang="en-CA" dirty="0" smtClean="0"/>
              <a:t>All relationships must be named</a:t>
            </a:r>
          </a:p>
          <a:p>
            <a:pPr marL="914400" lvl="1" indent="-514350"/>
            <a:r>
              <a:rPr lang="en-CA" dirty="0" smtClean="0"/>
              <a:t>By default, all relationships are non-identifying/weak (dashed lines)</a:t>
            </a:r>
          </a:p>
          <a:p>
            <a:pPr marL="1314450" lvl="2" indent="-514350"/>
            <a:r>
              <a:rPr lang="en-CA" sz="1800" dirty="0" smtClean="0"/>
              <a:t>Identifying/strong relationships (solid lines) are used only when an FK is part of one entity’s PK</a:t>
            </a:r>
          </a:p>
          <a:p>
            <a:pPr marL="914400" lvl="1" indent="-514350"/>
            <a:r>
              <a:rPr lang="en-CA" dirty="0" smtClean="0"/>
              <a:t>Required attributes (including all PKs and some FKs) </a:t>
            </a:r>
            <a:r>
              <a:rPr lang="en-CA" b="1" dirty="0" smtClean="0"/>
              <a:t>should be bolded</a:t>
            </a:r>
          </a:p>
        </p:txBody>
      </p:sp>
    </p:spTree>
    <p:extLst>
      <p:ext uri="{BB962C8B-B14F-4D97-AF65-F5344CB8AC3E}">
        <p14:creationId xmlns:p14="http://schemas.microsoft.com/office/powerpoint/2010/main" val="13070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8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639688"/>
          </a:xfrm>
        </p:spPr>
        <p:txBody>
          <a:bodyPr/>
          <a:lstStyle/>
          <a:p>
            <a:r>
              <a:rPr lang="en-CA" dirty="0" smtClean="0"/>
              <a:t>What is an ENTITY in a business case?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8278688" cy="5259288"/>
          </a:xfrm>
        </p:spPr>
        <p:txBody>
          <a:bodyPr/>
          <a:lstStyle/>
          <a:p>
            <a:r>
              <a:rPr lang="en-CA" sz="2000" dirty="0" smtClean="0"/>
              <a:t>An </a:t>
            </a:r>
            <a:r>
              <a:rPr lang="en-CA" sz="2000" b="1" dirty="0" smtClean="0"/>
              <a:t>entity</a:t>
            </a:r>
            <a:r>
              <a:rPr lang="en-CA" sz="2000" dirty="0" smtClean="0"/>
              <a:t> is a noun (person, place, thing or event) that contains details (the details will be attributes)</a:t>
            </a:r>
          </a:p>
          <a:p>
            <a:pPr lvl="1"/>
            <a:r>
              <a:rPr lang="en-CA" sz="2000" dirty="0" smtClean="0"/>
              <a:t>If it contains no details whatsoever (not even a name or description), then it might be an attribute of something else, not an entity in its own right</a:t>
            </a:r>
          </a:p>
          <a:p>
            <a:r>
              <a:rPr lang="en-CA" sz="2000" dirty="0" smtClean="0"/>
              <a:t>Entities describe the contents of entire rows</a:t>
            </a:r>
          </a:p>
          <a:p>
            <a:pPr lvl="1"/>
            <a:r>
              <a:rPr lang="en-CA" sz="2000" dirty="0" smtClean="0"/>
              <a:t>Strictly speaking, an entity refers to any specific row in a table, not the table as a whole</a:t>
            </a:r>
          </a:p>
          <a:p>
            <a:pPr lvl="1"/>
            <a:r>
              <a:rPr lang="en-CA" sz="2000" dirty="0" smtClean="0"/>
              <a:t>Specifically, the name of the table is what the primary key of each row describes</a:t>
            </a:r>
          </a:p>
          <a:p>
            <a:pPr lvl="2"/>
            <a:r>
              <a:rPr lang="en-CA" sz="1800" dirty="0" smtClean="0"/>
              <a:t>For example, each attribute in one row in the Employee table should refer to an individual employee</a:t>
            </a:r>
          </a:p>
          <a:p>
            <a:r>
              <a:rPr lang="en-CA" sz="2000" b="1" dirty="0" smtClean="0"/>
              <a:t>Attributes</a:t>
            </a:r>
            <a:r>
              <a:rPr lang="en-CA" sz="2000" dirty="0" smtClean="0"/>
              <a:t> are also nouns (persons, places, things or dates), but they are not entities if they describe other things</a:t>
            </a:r>
          </a:p>
          <a:p>
            <a:pPr lvl="1"/>
            <a:r>
              <a:rPr lang="en-CA" sz="2000" dirty="0" smtClean="0"/>
              <a:t>E.g. a name or date is a noun, but it describes a thing, e.g. a person or sale; therefore name or date is the attribute, and the Person or Sale is the entity</a:t>
            </a:r>
          </a:p>
        </p:txBody>
      </p:sp>
    </p:spTree>
    <p:extLst>
      <p:ext uri="{BB962C8B-B14F-4D97-AF65-F5344CB8AC3E}">
        <p14:creationId xmlns:p14="http://schemas.microsoft.com/office/powerpoint/2010/main" val="197241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16632"/>
            <a:ext cx="7772400" cy="1512168"/>
          </a:xfrm>
        </p:spPr>
        <p:txBody>
          <a:bodyPr/>
          <a:lstStyle/>
          <a:p>
            <a:r>
              <a:rPr lang="en-CA" sz="2800" dirty="0" smtClean="0"/>
              <a:t>Common false entities: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The Organization that owns or operates the database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8278688" cy="4179168"/>
          </a:xfrm>
        </p:spPr>
        <p:txBody>
          <a:bodyPr/>
          <a:lstStyle/>
          <a:p>
            <a:r>
              <a:rPr lang="en-CA" dirty="0" smtClean="0"/>
              <a:t>The </a:t>
            </a:r>
            <a:r>
              <a:rPr lang="en-CA" dirty="0"/>
              <a:t>organization that owns the database is </a:t>
            </a:r>
            <a:r>
              <a:rPr lang="en-CA" b="1" dirty="0" smtClean="0"/>
              <a:t>NEVER </a:t>
            </a:r>
            <a:r>
              <a:rPr lang="en-CA" dirty="0" smtClean="0"/>
              <a:t>modeled </a:t>
            </a:r>
            <a:r>
              <a:rPr lang="en-CA" dirty="0"/>
              <a:t>as an entity within the </a:t>
            </a:r>
            <a:r>
              <a:rPr lang="en-CA" dirty="0" smtClean="0"/>
              <a:t>database</a:t>
            </a:r>
          </a:p>
          <a:p>
            <a:pPr lvl="1"/>
            <a:r>
              <a:rPr lang="en-CA" dirty="0" smtClean="0"/>
              <a:t>Similarly, the database itself or the information system in which the database runs cannot be modeled as an entity</a:t>
            </a:r>
          </a:p>
          <a:p>
            <a:r>
              <a:rPr lang="en-CA" dirty="0" smtClean="0"/>
              <a:t>However</a:t>
            </a:r>
            <a:r>
              <a:rPr lang="en-CA" dirty="0"/>
              <a:t>, its customers, suppliers, and other organizations </a:t>
            </a:r>
            <a:r>
              <a:rPr lang="en-CA" dirty="0" smtClean="0"/>
              <a:t>for which it </a:t>
            </a:r>
            <a:r>
              <a:rPr lang="en-CA" dirty="0"/>
              <a:t>stores data </a:t>
            </a:r>
            <a:r>
              <a:rPr lang="en-CA" dirty="0" smtClean="0"/>
              <a:t>will </a:t>
            </a:r>
            <a:r>
              <a:rPr lang="en-CA" dirty="0"/>
              <a:t>be </a:t>
            </a:r>
            <a:r>
              <a:rPr lang="en-CA" dirty="0" smtClean="0"/>
              <a:t>modeled</a:t>
            </a:r>
          </a:p>
          <a:p>
            <a:r>
              <a:rPr lang="en-CA" dirty="0" smtClean="0"/>
              <a:t>Multiple branches or locations within the organization might be modeled, but never the overall organization itself</a:t>
            </a:r>
          </a:p>
        </p:txBody>
      </p:sp>
    </p:spTree>
    <p:extLst>
      <p:ext uri="{BB962C8B-B14F-4D97-AF65-F5344CB8AC3E}">
        <p14:creationId xmlns:p14="http://schemas.microsoft.com/office/powerpoint/2010/main" val="17399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4632" cy="1152128"/>
          </a:xfrm>
        </p:spPr>
        <p:txBody>
          <a:bodyPr/>
          <a:lstStyle/>
          <a:p>
            <a:r>
              <a:rPr lang="en-CA" sz="2800" dirty="0"/>
              <a:t>Common false entities: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Forms and reports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395192"/>
          </a:xfrm>
        </p:spPr>
        <p:txBody>
          <a:bodyPr/>
          <a:lstStyle/>
          <a:p>
            <a:r>
              <a:rPr lang="en-CA" dirty="0" smtClean="0"/>
              <a:t>In </a:t>
            </a:r>
            <a:r>
              <a:rPr lang="en-CA" dirty="0"/>
              <a:t>general, a form or a report is </a:t>
            </a:r>
            <a:r>
              <a:rPr lang="en-CA" b="1" dirty="0" smtClean="0"/>
              <a:t>NOT</a:t>
            </a:r>
            <a:r>
              <a:rPr lang="en-CA" dirty="0" smtClean="0"/>
              <a:t> an entity</a:t>
            </a:r>
          </a:p>
          <a:p>
            <a:r>
              <a:rPr lang="en-CA" dirty="0" smtClean="0"/>
              <a:t>A </a:t>
            </a:r>
            <a:r>
              <a:rPr lang="en-CA" b="1" dirty="0" smtClean="0"/>
              <a:t>form</a:t>
            </a:r>
            <a:r>
              <a:rPr lang="en-CA" dirty="0" smtClean="0"/>
              <a:t> is an input tool that receives data that needs to go into a database</a:t>
            </a:r>
          </a:p>
          <a:p>
            <a:r>
              <a:rPr lang="en-CA" dirty="0" smtClean="0"/>
              <a:t>A </a:t>
            </a:r>
            <a:r>
              <a:rPr lang="en-CA" b="1" dirty="0" smtClean="0"/>
              <a:t>report</a:t>
            </a:r>
            <a:r>
              <a:rPr lang="en-CA" dirty="0" smtClean="0"/>
              <a:t> is an output tool that displays data taken from a database</a:t>
            </a:r>
          </a:p>
          <a:p>
            <a:pPr lvl="1"/>
            <a:r>
              <a:rPr lang="en-CA" sz="2000" dirty="0" smtClean="0"/>
              <a:t>Reports include schedules, summaries, bills, receipts, queries, etc.</a:t>
            </a:r>
          </a:p>
          <a:p>
            <a:r>
              <a:rPr lang="en-CA" dirty="0" smtClean="0"/>
              <a:t>Forms and reports are great sources for identifying entities and attributes, </a:t>
            </a:r>
            <a:r>
              <a:rPr lang="en-CA" b="1" dirty="0" smtClean="0"/>
              <a:t>but they normally represent multiple entities</a:t>
            </a:r>
            <a:r>
              <a:rPr lang="en-CA" dirty="0" smtClean="0"/>
              <a:t> at the same time</a:t>
            </a:r>
          </a:p>
          <a:p>
            <a:pPr lvl="1"/>
            <a:r>
              <a:rPr lang="en-CA" sz="2000" dirty="0" smtClean="0"/>
              <a:t>They are a good point to start table normalization, but rarely survive as valid entities</a:t>
            </a:r>
          </a:p>
        </p:txBody>
      </p:sp>
    </p:spTree>
    <p:extLst>
      <p:ext uri="{BB962C8B-B14F-4D97-AF65-F5344CB8AC3E}">
        <p14:creationId xmlns:p14="http://schemas.microsoft.com/office/powerpoint/2010/main" val="388473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335360"/>
          </a:xfrm>
        </p:spPr>
        <p:txBody>
          <a:bodyPr/>
          <a:lstStyle/>
          <a:p>
            <a:r>
              <a:rPr lang="en-CA" sz="2800" dirty="0"/>
              <a:t>Common false entities:</a:t>
            </a: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Forms and reports: should be EVENTS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4755232"/>
          </a:xfrm>
        </p:spPr>
        <p:txBody>
          <a:bodyPr/>
          <a:lstStyle/>
          <a:p>
            <a:r>
              <a:rPr lang="en-CA" sz="2000" dirty="0" smtClean="0"/>
              <a:t>Rather than a form or report, </a:t>
            </a:r>
            <a:r>
              <a:rPr lang="en-CA" sz="2000" dirty="0"/>
              <a:t>the </a:t>
            </a:r>
            <a:r>
              <a:rPr lang="en-CA" sz="2000" b="1" dirty="0" smtClean="0"/>
              <a:t>EVENT</a:t>
            </a:r>
            <a:r>
              <a:rPr lang="en-CA" sz="2000" dirty="0" smtClean="0"/>
              <a:t> associated </a:t>
            </a:r>
            <a:r>
              <a:rPr lang="en-CA" sz="2000" dirty="0"/>
              <a:t>with a form or report is often an entity</a:t>
            </a:r>
          </a:p>
          <a:p>
            <a:pPr lvl="1"/>
            <a:r>
              <a:rPr lang="en-CA" sz="1600" dirty="0" smtClean="0"/>
              <a:t>E.g. An </a:t>
            </a:r>
            <a:r>
              <a:rPr lang="en-CA" sz="1600" dirty="0"/>
              <a:t>order form is not an entity, but </a:t>
            </a:r>
            <a:r>
              <a:rPr lang="en-CA" sz="1600" dirty="0" smtClean="0"/>
              <a:t>a </a:t>
            </a:r>
            <a:r>
              <a:rPr lang="en-CA" sz="1600" b="1" dirty="0" smtClean="0"/>
              <a:t>Sale</a:t>
            </a:r>
            <a:r>
              <a:rPr lang="en-CA" sz="1600" dirty="0" smtClean="0"/>
              <a:t> event </a:t>
            </a:r>
            <a:r>
              <a:rPr lang="en-CA" sz="1600" dirty="0"/>
              <a:t>is an entity</a:t>
            </a:r>
          </a:p>
          <a:p>
            <a:pPr lvl="1"/>
            <a:r>
              <a:rPr lang="en-CA" sz="1600" dirty="0" smtClean="0"/>
              <a:t>E.g. A </a:t>
            </a:r>
            <a:r>
              <a:rPr lang="en-CA" sz="1600" dirty="0"/>
              <a:t>job application form is not an entity, but the </a:t>
            </a:r>
            <a:r>
              <a:rPr lang="en-CA" sz="1600" b="1" dirty="0" err="1"/>
              <a:t>JobApplication</a:t>
            </a:r>
            <a:r>
              <a:rPr lang="en-CA" sz="1600" dirty="0"/>
              <a:t> event is an </a:t>
            </a:r>
            <a:r>
              <a:rPr lang="en-CA" sz="1600" dirty="0" smtClean="0"/>
              <a:t>entity</a:t>
            </a:r>
          </a:p>
          <a:p>
            <a:pPr lvl="1"/>
            <a:r>
              <a:rPr lang="en-CA" sz="1600" dirty="0" smtClean="0"/>
              <a:t>Even when a form or report represents an event, multiple entities are usually involved</a:t>
            </a:r>
          </a:p>
          <a:p>
            <a:pPr lvl="1"/>
            <a:r>
              <a:rPr lang="en-CA" sz="1600" b="1" dirty="0" smtClean="0"/>
              <a:t>If it is truly an event, then at least one important attribute must be a date or time </a:t>
            </a:r>
          </a:p>
          <a:p>
            <a:pPr lvl="1"/>
            <a:r>
              <a:rPr lang="en-CA" sz="1600" dirty="0" smtClean="0"/>
              <a:t>It is perfectly legitimate, though, for the form or report number or ID to be a valid attribute for an event entity (e.g. </a:t>
            </a:r>
            <a:r>
              <a:rPr lang="en-CA" sz="1600" dirty="0" err="1" smtClean="0"/>
              <a:t>InvoiceNo</a:t>
            </a:r>
            <a:r>
              <a:rPr lang="en-CA" sz="1600" dirty="0" smtClean="0"/>
              <a:t> could be the PK for a Sale entity)</a:t>
            </a:r>
            <a:endParaRPr lang="en-CA" sz="1600" dirty="0"/>
          </a:p>
          <a:p>
            <a:r>
              <a:rPr lang="en-CA" sz="2000" dirty="0" smtClean="0"/>
              <a:t>Notable exception </a:t>
            </a:r>
            <a:r>
              <a:rPr lang="en-CA" sz="2000" i="1" dirty="0" smtClean="0"/>
              <a:t>(which is not really an exception)</a:t>
            </a:r>
            <a:r>
              <a:rPr lang="en-CA" sz="2000" dirty="0" smtClean="0"/>
              <a:t>: </a:t>
            </a:r>
          </a:p>
          <a:p>
            <a:pPr lvl="1"/>
            <a:r>
              <a:rPr lang="en-CA" sz="1600" dirty="0" smtClean="0"/>
              <a:t>An </a:t>
            </a:r>
            <a:r>
              <a:rPr lang="en-CA" sz="1600" dirty="0"/>
              <a:t>Invoice is often expressed as an entity, with </a:t>
            </a:r>
            <a:r>
              <a:rPr lang="en-CA" sz="1600" dirty="0" err="1"/>
              <a:t>InvoiceLine</a:t>
            </a:r>
            <a:r>
              <a:rPr lang="en-CA" sz="1600" dirty="0"/>
              <a:t> as a bridge entity (M:M) connecting the </a:t>
            </a:r>
            <a:r>
              <a:rPr lang="en-CA" sz="1600" dirty="0" smtClean="0"/>
              <a:t>Invoice </a:t>
            </a:r>
            <a:r>
              <a:rPr lang="en-CA" sz="1600" dirty="0"/>
              <a:t>to </a:t>
            </a:r>
            <a:r>
              <a:rPr lang="en-CA" sz="1600" dirty="0" smtClean="0"/>
              <a:t>Product</a:t>
            </a:r>
          </a:p>
          <a:p>
            <a:pPr lvl="1"/>
            <a:r>
              <a:rPr lang="en-CA" sz="1600" dirty="0" smtClean="0"/>
              <a:t>Actually, </a:t>
            </a:r>
            <a:r>
              <a:rPr lang="en-CA" sz="1600" dirty="0"/>
              <a:t>the “</a:t>
            </a:r>
            <a:r>
              <a:rPr lang="en-CA" sz="1600" dirty="0" smtClean="0"/>
              <a:t>Invoice” entity is just a </a:t>
            </a:r>
            <a:r>
              <a:rPr lang="en-CA" sz="1600" b="1" dirty="0" smtClean="0"/>
              <a:t>Sale </a:t>
            </a:r>
            <a:r>
              <a:rPr lang="en-CA" sz="1600" dirty="0" smtClean="0"/>
              <a:t>event (an invoice is just a report for a single sale), and “</a:t>
            </a:r>
            <a:r>
              <a:rPr lang="en-CA" sz="1600" dirty="0" err="1" smtClean="0"/>
              <a:t>InvoiceLine</a:t>
            </a:r>
            <a:r>
              <a:rPr lang="en-CA" sz="1600" dirty="0" smtClean="0"/>
              <a:t>” could just as well be called “</a:t>
            </a:r>
            <a:r>
              <a:rPr lang="en-CA" sz="1600" dirty="0" err="1" smtClean="0"/>
              <a:t>Product_Sale</a:t>
            </a:r>
            <a:r>
              <a:rPr lang="en-CA" sz="1600" dirty="0" smtClean="0"/>
              <a:t>”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13164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9672"/>
            <a:ext cx="8964488" cy="1512168"/>
          </a:xfrm>
        </p:spPr>
        <p:txBody>
          <a:bodyPr/>
          <a:lstStyle/>
          <a:p>
            <a:r>
              <a:rPr lang="en-CA" sz="2800" dirty="0" smtClean="0"/>
              <a:t>Common false entities: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“Inventory”, “Stock”, “Warehouse”, etc.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63" y="980728"/>
            <a:ext cx="8278688" cy="4899248"/>
          </a:xfrm>
        </p:spPr>
        <p:txBody>
          <a:bodyPr/>
          <a:lstStyle/>
          <a:p>
            <a:r>
              <a:rPr lang="en-CA" sz="2000" dirty="0" smtClean="0"/>
              <a:t>These entity names violate the rule </a:t>
            </a:r>
            <a:r>
              <a:rPr lang="en-CA" sz="2000" dirty="0"/>
              <a:t>that “an entity refers to any specific row in a table, not the table as a </a:t>
            </a:r>
            <a:r>
              <a:rPr lang="en-CA" sz="2000" dirty="0" smtClean="0"/>
              <a:t>whole”</a:t>
            </a:r>
          </a:p>
          <a:p>
            <a:pPr lvl="1"/>
            <a:r>
              <a:rPr lang="en-CA" sz="2000" dirty="0" smtClean="0"/>
              <a:t>What does one row of an Inventory table describe? An individual inventory? That makes no sense.</a:t>
            </a:r>
          </a:p>
          <a:p>
            <a:r>
              <a:rPr lang="en-CA" sz="2000" dirty="0" smtClean="0"/>
              <a:t>The entity should be named according to what each row describes</a:t>
            </a:r>
          </a:p>
          <a:p>
            <a:pPr lvl="1"/>
            <a:r>
              <a:rPr lang="en-CA" sz="2000" dirty="0" smtClean="0"/>
              <a:t>Appropriate names: Product, Item, Part, etc.</a:t>
            </a:r>
          </a:p>
          <a:p>
            <a:pPr lvl="2"/>
            <a:r>
              <a:rPr lang="en-CA" sz="1800" dirty="0" smtClean="0"/>
              <a:t>The key is: you should name the entire entity based on the contents of one individual row</a:t>
            </a:r>
          </a:p>
          <a:p>
            <a:pPr lvl="1"/>
            <a:r>
              <a:rPr lang="en-CA" sz="2000" dirty="0" smtClean="0"/>
              <a:t>To handle the “inventory” or “stock” aspect, there should be an attribute called something like </a:t>
            </a:r>
            <a:r>
              <a:rPr lang="en-CA" sz="2000" dirty="0" err="1" smtClean="0"/>
              <a:t>QuantityInStock</a:t>
            </a:r>
            <a:endParaRPr lang="en-CA" sz="2000" dirty="0" smtClean="0"/>
          </a:p>
          <a:p>
            <a:pPr lvl="1"/>
            <a:r>
              <a:rPr lang="en-CA" sz="2000" dirty="0" smtClean="0"/>
              <a:t>This assumes that each row represents a specific product model, e.g. one product is one product model, and </a:t>
            </a:r>
            <a:r>
              <a:rPr lang="en-CA" sz="2000" dirty="0" err="1" smtClean="0"/>
              <a:t>QuantityInStock</a:t>
            </a:r>
            <a:r>
              <a:rPr lang="en-CA" sz="2000" dirty="0" smtClean="0"/>
              <a:t> = 5 means you have 5 of that product model in stock</a:t>
            </a:r>
          </a:p>
          <a:p>
            <a:r>
              <a:rPr lang="en-CA" sz="2000" dirty="0" smtClean="0"/>
              <a:t>EXCEPTION: case of correct usage:</a:t>
            </a:r>
          </a:p>
          <a:p>
            <a:pPr lvl="1"/>
            <a:r>
              <a:rPr lang="en-CA" sz="2000" dirty="0" smtClean="0"/>
              <a:t>Inventory or Stock can be correctly modeled as a M:M relationship between Product and Store/Warehouse entities</a:t>
            </a:r>
          </a:p>
        </p:txBody>
      </p:sp>
    </p:spTree>
    <p:extLst>
      <p:ext uri="{BB962C8B-B14F-4D97-AF65-F5344CB8AC3E}">
        <p14:creationId xmlns:p14="http://schemas.microsoft.com/office/powerpoint/2010/main" val="48265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Relationships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69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kind of RELATIONSHIP is it?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7772400" cy="5043264"/>
          </a:xfrm>
        </p:spPr>
        <p:txBody>
          <a:bodyPr/>
          <a:lstStyle/>
          <a:p>
            <a:r>
              <a:rPr lang="en-CA" sz="2000" dirty="0" smtClean="0"/>
              <a:t>To accurately determine a relationship, </a:t>
            </a:r>
            <a:r>
              <a:rPr lang="en-CA" sz="2000" b="1" dirty="0" smtClean="0"/>
              <a:t>you must always test each side in turn</a:t>
            </a:r>
            <a:r>
              <a:rPr lang="en-CA" sz="2000" dirty="0" smtClean="0"/>
              <a:t>. For each side, you must ask:</a:t>
            </a:r>
          </a:p>
          <a:p>
            <a:pPr lvl="1"/>
            <a:r>
              <a:rPr lang="en-CA" sz="1800" b="1" dirty="0" smtClean="0"/>
              <a:t>One</a:t>
            </a:r>
            <a:r>
              <a:rPr lang="en-CA" sz="1800" dirty="0" smtClean="0"/>
              <a:t> </a:t>
            </a:r>
            <a:r>
              <a:rPr lang="en-CA" sz="1800" dirty="0"/>
              <a:t>instance of </a:t>
            </a:r>
            <a:r>
              <a:rPr lang="en-CA" sz="1800" dirty="0" err="1"/>
              <a:t>EntityA</a:t>
            </a:r>
            <a:r>
              <a:rPr lang="en-CA" sz="1800" dirty="0"/>
              <a:t> can have </a:t>
            </a:r>
            <a:r>
              <a:rPr lang="en-CA" sz="1800" b="1" u="sng" dirty="0"/>
              <a:t>zero/one</a:t>
            </a:r>
            <a:r>
              <a:rPr lang="en-CA" sz="1800" dirty="0"/>
              <a:t> </a:t>
            </a:r>
            <a:r>
              <a:rPr lang="en-CA" sz="1800" dirty="0" smtClean="0"/>
              <a:t>(minimum) or </a:t>
            </a:r>
            <a:r>
              <a:rPr lang="en-CA" sz="1800" b="1" u="sng" dirty="0"/>
              <a:t>one/many</a:t>
            </a:r>
            <a:r>
              <a:rPr lang="en-CA" sz="1800" dirty="0"/>
              <a:t> </a:t>
            </a:r>
            <a:r>
              <a:rPr lang="en-CA" sz="1800" dirty="0" smtClean="0"/>
              <a:t>(maximum) instance(s</a:t>
            </a:r>
            <a:r>
              <a:rPr lang="en-CA" sz="1800" dirty="0"/>
              <a:t>) of </a:t>
            </a:r>
            <a:r>
              <a:rPr lang="en-CA" sz="1800" dirty="0" err="1" smtClean="0"/>
              <a:t>EntityB</a:t>
            </a:r>
            <a:r>
              <a:rPr lang="en-CA" sz="1800" dirty="0" smtClean="0"/>
              <a:t>?</a:t>
            </a:r>
          </a:p>
          <a:p>
            <a:pPr lvl="1"/>
            <a:r>
              <a:rPr lang="en-CA" sz="1800" b="1" dirty="0"/>
              <a:t>One</a:t>
            </a:r>
            <a:r>
              <a:rPr lang="en-CA" sz="1800" dirty="0"/>
              <a:t> instance of </a:t>
            </a:r>
            <a:r>
              <a:rPr lang="en-CA" sz="1800" dirty="0" err="1" smtClean="0"/>
              <a:t>EntityB</a:t>
            </a:r>
            <a:r>
              <a:rPr lang="en-CA" sz="1800" dirty="0" smtClean="0"/>
              <a:t> </a:t>
            </a:r>
            <a:r>
              <a:rPr lang="en-CA" sz="1800" dirty="0"/>
              <a:t>can have </a:t>
            </a:r>
            <a:r>
              <a:rPr lang="en-CA" sz="1800" b="1" u="sng" dirty="0" smtClean="0"/>
              <a:t>zero/one</a:t>
            </a:r>
            <a:r>
              <a:rPr lang="en-CA" sz="1800" dirty="0"/>
              <a:t> (minimum) or </a:t>
            </a:r>
            <a:r>
              <a:rPr lang="en-CA" sz="1800" b="1" u="sng" dirty="0" smtClean="0"/>
              <a:t>one/many</a:t>
            </a:r>
            <a:r>
              <a:rPr lang="en-CA" sz="1800" dirty="0"/>
              <a:t> (maximum)  instance(s) of </a:t>
            </a:r>
            <a:r>
              <a:rPr lang="en-CA" sz="1800" dirty="0" err="1" smtClean="0"/>
              <a:t>EntityA</a:t>
            </a:r>
            <a:r>
              <a:rPr lang="en-CA" sz="1800" dirty="0" smtClean="0"/>
              <a:t>?</a:t>
            </a:r>
            <a:endParaRPr lang="en-CA" sz="1800" dirty="0"/>
          </a:p>
          <a:p>
            <a:r>
              <a:rPr lang="en-CA" sz="2000" dirty="0" smtClean="0"/>
              <a:t>Examples:</a:t>
            </a:r>
          </a:p>
          <a:p>
            <a:pPr lvl="1"/>
            <a:r>
              <a:rPr lang="en-CA" sz="1800" dirty="0" smtClean="0"/>
              <a:t>One department can employ </a:t>
            </a:r>
            <a:r>
              <a:rPr lang="en-CA" sz="1800" u="sng" dirty="0" smtClean="0"/>
              <a:t>zero</a:t>
            </a:r>
            <a:r>
              <a:rPr lang="en-CA" sz="1800" dirty="0" smtClean="0"/>
              <a:t> or </a:t>
            </a:r>
            <a:r>
              <a:rPr lang="en-CA" sz="1800" u="sng" dirty="0" smtClean="0"/>
              <a:t>many</a:t>
            </a:r>
            <a:r>
              <a:rPr lang="en-CA" sz="1800" dirty="0" smtClean="0"/>
              <a:t> employees; one employee can work for </a:t>
            </a:r>
            <a:r>
              <a:rPr lang="en-CA" sz="1800" u="sng" dirty="0" smtClean="0"/>
              <a:t>one and only one</a:t>
            </a:r>
            <a:r>
              <a:rPr lang="en-CA" sz="1800" dirty="0" smtClean="0"/>
              <a:t> department</a:t>
            </a:r>
          </a:p>
          <a:p>
            <a:pPr lvl="2"/>
            <a:r>
              <a:rPr lang="en-CA" sz="1400" dirty="0" smtClean="0"/>
              <a:t>1:M: One ( II</a:t>
            </a:r>
            <a:r>
              <a:rPr lang="en-CA" sz="1400" dirty="0" smtClean="0">
                <a:latin typeface="Calibri" panose="020F0502020204030204" pitchFamily="34" charset="0"/>
              </a:rPr>
              <a:t> </a:t>
            </a:r>
            <a:r>
              <a:rPr lang="en-CA" sz="1400" dirty="0" smtClean="0"/>
              <a:t>) on the department side, many ( O</a:t>
            </a:r>
            <a:r>
              <a:rPr lang="en-CA" sz="1600" dirty="0" smtClean="0"/>
              <a:t>&lt;</a:t>
            </a:r>
            <a:r>
              <a:rPr lang="en-CA" sz="1400" dirty="0" smtClean="0"/>
              <a:t> ) on the employee side</a:t>
            </a:r>
          </a:p>
          <a:p>
            <a:pPr lvl="1"/>
            <a:r>
              <a:rPr lang="en-CA" sz="1800" dirty="0"/>
              <a:t>One department can </a:t>
            </a:r>
            <a:r>
              <a:rPr lang="en-CA" sz="1800" dirty="0" smtClean="0"/>
              <a:t>be managed by </a:t>
            </a:r>
            <a:r>
              <a:rPr lang="en-CA" sz="1800" u="sng" dirty="0" smtClean="0"/>
              <a:t>zero</a:t>
            </a:r>
            <a:r>
              <a:rPr lang="en-CA" sz="1800" dirty="0" smtClean="0"/>
              <a:t> </a:t>
            </a:r>
            <a:r>
              <a:rPr lang="en-CA" sz="1800" dirty="0"/>
              <a:t>or </a:t>
            </a:r>
            <a:r>
              <a:rPr lang="en-CA" sz="1800" u="sng" dirty="0" smtClean="0"/>
              <a:t>one</a:t>
            </a:r>
            <a:r>
              <a:rPr lang="en-CA" sz="1800" dirty="0" smtClean="0"/>
              <a:t> managers; </a:t>
            </a:r>
            <a:r>
              <a:rPr lang="en-CA" sz="1800" dirty="0"/>
              <a:t>one </a:t>
            </a:r>
            <a:r>
              <a:rPr lang="en-CA" sz="1800" dirty="0" smtClean="0"/>
              <a:t>manager can manage </a:t>
            </a:r>
            <a:r>
              <a:rPr lang="en-CA" sz="1800" u="sng" dirty="0"/>
              <a:t>zero</a:t>
            </a:r>
            <a:r>
              <a:rPr lang="en-CA" sz="1800" dirty="0"/>
              <a:t> or </a:t>
            </a:r>
            <a:r>
              <a:rPr lang="en-CA" sz="1800" u="sng" dirty="0"/>
              <a:t>one</a:t>
            </a:r>
            <a:r>
              <a:rPr lang="en-CA" sz="1800" dirty="0" smtClean="0"/>
              <a:t> departments</a:t>
            </a:r>
            <a:endParaRPr lang="en-CA" sz="1800" dirty="0"/>
          </a:p>
          <a:p>
            <a:pPr lvl="2"/>
            <a:r>
              <a:rPr lang="en-CA" sz="1400" dirty="0" smtClean="0"/>
              <a:t>1:1: </a:t>
            </a:r>
            <a:r>
              <a:rPr lang="en-CA" sz="1400" dirty="0"/>
              <a:t>One </a:t>
            </a:r>
            <a:r>
              <a:rPr lang="en-CA" sz="1400" dirty="0" smtClean="0"/>
              <a:t>( IO ) on </a:t>
            </a:r>
            <a:r>
              <a:rPr lang="en-CA" sz="1400" dirty="0"/>
              <a:t>the department side, </a:t>
            </a:r>
            <a:r>
              <a:rPr lang="en-CA" sz="1400" dirty="0" smtClean="0"/>
              <a:t>one </a:t>
            </a:r>
            <a:r>
              <a:rPr lang="en-CA" sz="1400" dirty="0"/>
              <a:t>( OI </a:t>
            </a:r>
            <a:r>
              <a:rPr lang="en-CA" sz="1400" dirty="0" smtClean="0"/>
              <a:t>) on </a:t>
            </a:r>
            <a:r>
              <a:rPr lang="en-CA" sz="1400" dirty="0"/>
              <a:t>the </a:t>
            </a:r>
            <a:r>
              <a:rPr lang="en-CA" sz="1400" dirty="0" smtClean="0"/>
              <a:t>manager side</a:t>
            </a:r>
            <a:endParaRPr lang="en-CA" sz="1400" dirty="0"/>
          </a:p>
          <a:p>
            <a:pPr lvl="1"/>
            <a:r>
              <a:rPr lang="en-CA" sz="1800" dirty="0"/>
              <a:t>One </a:t>
            </a:r>
            <a:r>
              <a:rPr lang="en-CA" sz="1800" dirty="0" smtClean="0"/>
              <a:t>project can employ </a:t>
            </a:r>
            <a:r>
              <a:rPr lang="en-CA" sz="1800" u="sng" dirty="0" smtClean="0"/>
              <a:t>zero</a:t>
            </a:r>
            <a:r>
              <a:rPr lang="en-CA" sz="1800" dirty="0" smtClean="0"/>
              <a:t> </a:t>
            </a:r>
            <a:r>
              <a:rPr lang="en-CA" sz="1800" dirty="0"/>
              <a:t>or </a:t>
            </a:r>
            <a:r>
              <a:rPr lang="en-CA" sz="1800" u="sng" dirty="0"/>
              <a:t>many</a:t>
            </a:r>
            <a:r>
              <a:rPr lang="en-CA" sz="1800" dirty="0"/>
              <a:t> employees; one employee can </a:t>
            </a:r>
            <a:r>
              <a:rPr lang="en-CA" sz="1800" dirty="0" smtClean="0"/>
              <a:t>work for </a:t>
            </a:r>
            <a:r>
              <a:rPr lang="en-CA" sz="1800" u="sng" dirty="0" smtClean="0"/>
              <a:t>zero</a:t>
            </a:r>
            <a:r>
              <a:rPr lang="en-CA" sz="1800" dirty="0" smtClean="0"/>
              <a:t> </a:t>
            </a:r>
            <a:r>
              <a:rPr lang="en-CA" sz="1800" dirty="0"/>
              <a:t>or </a:t>
            </a:r>
            <a:r>
              <a:rPr lang="en-CA" sz="1800" u="sng" dirty="0"/>
              <a:t>many</a:t>
            </a:r>
            <a:r>
              <a:rPr lang="en-CA" sz="1800" dirty="0" smtClean="0"/>
              <a:t> projects</a:t>
            </a:r>
            <a:endParaRPr lang="en-CA" sz="1800" dirty="0"/>
          </a:p>
          <a:p>
            <a:pPr lvl="2"/>
            <a:r>
              <a:rPr lang="en-CA" sz="1400" dirty="0" smtClean="0"/>
              <a:t>M:M</a:t>
            </a:r>
            <a:r>
              <a:rPr lang="en-CA" sz="1400" dirty="0"/>
              <a:t>: </a:t>
            </a:r>
            <a:r>
              <a:rPr lang="en-CA" sz="1400" dirty="0" smtClean="0"/>
              <a:t>Many</a:t>
            </a:r>
            <a:r>
              <a:rPr lang="en-CA" sz="1400" dirty="0"/>
              <a:t> </a:t>
            </a:r>
            <a:r>
              <a:rPr lang="en-CA" sz="1400" dirty="0" smtClean="0"/>
              <a:t>( </a:t>
            </a:r>
            <a:r>
              <a:rPr lang="en-CA" sz="1600" dirty="0" smtClean="0">
                <a:cs typeface="+mn-cs"/>
              </a:rPr>
              <a:t>&gt;</a:t>
            </a:r>
            <a:r>
              <a:rPr lang="en-CA" sz="1400" dirty="0" smtClean="0"/>
              <a:t>O </a:t>
            </a:r>
            <a:r>
              <a:rPr lang="en-CA" sz="1400" dirty="0"/>
              <a:t>) </a:t>
            </a:r>
            <a:r>
              <a:rPr lang="en-CA" sz="1400" dirty="0" smtClean="0"/>
              <a:t>on </a:t>
            </a:r>
            <a:r>
              <a:rPr lang="en-CA" sz="1400" dirty="0"/>
              <a:t>the </a:t>
            </a:r>
            <a:r>
              <a:rPr lang="en-CA" sz="1400" dirty="0" smtClean="0"/>
              <a:t>project side</a:t>
            </a:r>
            <a:r>
              <a:rPr lang="en-CA" sz="1400" dirty="0"/>
              <a:t>, </a:t>
            </a:r>
            <a:r>
              <a:rPr lang="en-CA" sz="1400" dirty="0" smtClean="0"/>
              <a:t>many</a:t>
            </a:r>
            <a:r>
              <a:rPr lang="en-CA" sz="1400" dirty="0"/>
              <a:t> ( </a:t>
            </a:r>
            <a:r>
              <a:rPr lang="en-CA" sz="1400" dirty="0" smtClean="0"/>
              <a:t>O</a:t>
            </a:r>
            <a:r>
              <a:rPr lang="en-CA" sz="1600" dirty="0" smtClean="0"/>
              <a:t>&lt;</a:t>
            </a:r>
            <a:r>
              <a:rPr lang="en-CA" sz="1400" dirty="0" smtClean="0"/>
              <a:t> </a:t>
            </a:r>
            <a:r>
              <a:rPr lang="en-CA" sz="1400" dirty="0"/>
              <a:t>) </a:t>
            </a:r>
            <a:r>
              <a:rPr lang="en-CA" sz="1400" dirty="0" smtClean="0"/>
              <a:t>on </a:t>
            </a:r>
            <a:r>
              <a:rPr lang="en-CA" sz="1400" dirty="0"/>
              <a:t>the employee </a:t>
            </a:r>
            <a:r>
              <a:rPr lang="en-CA" sz="1400" dirty="0" smtClean="0"/>
              <a:t>side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8986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13-11399 PPT English Template">
  <a:themeElements>
    <a:clrScheme name="Concordia palette">
      <a:dk1>
        <a:sysClr val="windowText" lastClr="000000"/>
      </a:dk1>
      <a:lt1>
        <a:sysClr val="window" lastClr="FFFFFF"/>
      </a:lt1>
      <a:dk2>
        <a:srgbClr val="FFFFFF"/>
      </a:dk2>
      <a:lt2>
        <a:srgbClr val="FFCC66"/>
      </a:lt2>
      <a:accent1>
        <a:srgbClr val="CC6600"/>
      </a:accent1>
      <a:accent2>
        <a:srgbClr val="CC3300"/>
      </a:accent2>
      <a:accent3>
        <a:srgbClr val="666699"/>
      </a:accent3>
      <a:accent4>
        <a:srgbClr val="D8D8D8"/>
      </a:accent4>
      <a:accent5>
        <a:srgbClr val="FF9999"/>
      </a:accent5>
      <a:accent6>
        <a:srgbClr val="CC6600"/>
      </a:accent6>
      <a:hlink>
        <a:srgbClr val="CC3300"/>
      </a:hlink>
      <a:folHlink>
        <a:srgbClr val="CC9900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msb.potx" id="{8FD4E7B1-F96B-40FC-AD69-7CF9EA4D85F5}" vid="{7DC703F3-BCAE-4E3E-84FC-E494F264FEA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jmsb</Template>
  <TotalTime>8648</TotalTime>
  <Words>2509</Words>
  <Application>Microsoft Office PowerPoint</Application>
  <PresentationFormat>On-screen Show (4:3)</PresentationFormat>
  <Paragraphs>222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ＭＳ Ｐゴシック</vt:lpstr>
      <vt:lpstr>Arial</vt:lpstr>
      <vt:lpstr>Arial Black</vt:lpstr>
      <vt:lpstr>Arial Bold</vt:lpstr>
      <vt:lpstr>Calibri</vt:lpstr>
      <vt:lpstr>Courier New</vt:lpstr>
      <vt:lpstr>GillSans Bold</vt:lpstr>
      <vt:lpstr>Times New Roman</vt:lpstr>
      <vt:lpstr>Wingdings</vt:lpstr>
      <vt:lpstr>T13-11399 PPT English Template</vt:lpstr>
      <vt:lpstr> Practical tips for creating  entity relationship diagrams (ERDs)</vt:lpstr>
      <vt:lpstr>Entities</vt:lpstr>
      <vt:lpstr>What is an ENTITY in a business case?</vt:lpstr>
      <vt:lpstr>Common false entities: The Organization that owns or operates the database</vt:lpstr>
      <vt:lpstr>Common false entities: Forms and reports</vt:lpstr>
      <vt:lpstr>Common false entities: Forms and reports: should be EVENTS</vt:lpstr>
      <vt:lpstr>Common false entities: “Inventory”, “Stock”, “Warehouse”, etc.</vt:lpstr>
      <vt:lpstr>Relationships</vt:lpstr>
      <vt:lpstr>What kind of RELATIONSHIP is it?</vt:lpstr>
      <vt:lpstr>Maximum and minimum cardinalities</vt:lpstr>
      <vt:lpstr>How COMMON are various kinds of relationship?</vt:lpstr>
      <vt:lpstr>Legitimate 1:1 relationships</vt:lpstr>
      <vt:lpstr>Naming conventions</vt:lpstr>
      <vt:lpstr>REQUIREMENTS for  database naming conventions</vt:lpstr>
      <vt:lpstr>Avoid reserved words</vt:lpstr>
      <vt:lpstr>SUGGESTIONS for  database naming conventions</vt:lpstr>
      <vt:lpstr>SUGGESTIONS for naming  Entities and Attributes</vt:lpstr>
      <vt:lpstr>SUGGESTIONS for naming Relationships</vt:lpstr>
      <vt:lpstr>Major stages for designing an ERD</vt:lpstr>
      <vt:lpstr>Designing an ERD: Stage 1 Identify entities, attributes and relationships</vt:lpstr>
      <vt:lpstr>Designing an ERD: Stage 2 Verify attributes, add keys, normalize</vt:lpstr>
      <vt:lpstr>In which entity does the foreign key go?</vt:lpstr>
      <vt:lpstr>Designing an ERD: Stage 3 (modeling software) Draw the ERD</vt:lpstr>
      <vt:lpstr>PowerPoint Presentation</vt:lpstr>
    </vt:vector>
  </TitlesOfParts>
  <Company>wsu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Chitu Okoli</dc:creator>
  <cp:lastModifiedBy>Chitu Okoli</cp:lastModifiedBy>
  <cp:revision>265</cp:revision>
  <cp:lastPrinted>2016-10-04T20:30:32Z</cp:lastPrinted>
  <dcterms:created xsi:type="dcterms:W3CDTF">2002-08-01T23:18:42Z</dcterms:created>
  <dcterms:modified xsi:type="dcterms:W3CDTF">2016-10-04T20:31:25Z</dcterms:modified>
</cp:coreProperties>
</file>