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9"/>
  </p:notesMasterIdLst>
  <p:handoutMasterIdLst>
    <p:handoutMasterId r:id="rId10"/>
  </p:handoutMasterIdLst>
  <p:sldIdLst>
    <p:sldId id="256" r:id="rId2"/>
    <p:sldId id="521" r:id="rId3"/>
    <p:sldId id="523" r:id="rId4"/>
    <p:sldId id="514" r:id="rId5"/>
    <p:sldId id="522" r:id="rId6"/>
    <p:sldId id="524" r:id="rId7"/>
    <p:sldId id="515"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9643" autoAdjust="0"/>
  </p:normalViewPr>
  <p:slideViewPr>
    <p:cSldViewPr>
      <p:cViewPr varScale="1">
        <p:scale>
          <a:sx n="82" d="100"/>
          <a:sy n="82" d="100"/>
        </p:scale>
        <p:origin x="108" y="1038"/>
      </p:cViewPr>
      <p:guideLst>
        <p:guide orient="horz" pos="2160"/>
        <p:guide pos="2880"/>
      </p:guideLst>
    </p:cSldViewPr>
  </p:slideViewPr>
  <p:outlineViewPr>
    <p:cViewPr>
      <p:scale>
        <a:sx n="33" d="100"/>
        <a:sy n="33" d="100"/>
      </p:scale>
      <p:origin x="0" y="-9816"/>
    </p:cViewPr>
  </p:outlineViewPr>
  <p:notesTextViewPr>
    <p:cViewPr>
      <p:scale>
        <a:sx n="3" d="2"/>
        <a:sy n="3" d="2"/>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1EC9B205-C1C4-4447-B448-DEDD6FCE8EFF}" type="slidenum">
              <a:rPr lang="en-US" altLang="en-US"/>
              <a:pPr/>
              <a:t>‹#›</a:t>
            </a:fld>
            <a:endParaRPr lang="en-US" altLang="en-US"/>
          </a:p>
        </p:txBody>
      </p:sp>
    </p:spTree>
    <p:extLst>
      <p:ext uri="{BB962C8B-B14F-4D97-AF65-F5344CB8AC3E}">
        <p14:creationId xmlns:p14="http://schemas.microsoft.com/office/powerpoint/2010/main" val="3651898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296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58A0152D-33F5-48B9-981D-15D08038B5FE}" type="slidenum">
              <a:rPr lang="en-US" altLang="en-US"/>
              <a:pPr/>
              <a:t>‹#›</a:t>
            </a:fld>
            <a:endParaRPr lang="en-US" altLang="en-US"/>
          </a:p>
        </p:txBody>
      </p:sp>
    </p:spTree>
    <p:extLst>
      <p:ext uri="{BB962C8B-B14F-4D97-AF65-F5344CB8AC3E}">
        <p14:creationId xmlns:p14="http://schemas.microsoft.com/office/powerpoint/2010/main" val="89522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07500EB-3841-4A49-B624-E9096357D2AE}" type="slidenum">
              <a:rPr lang="en-US" altLang="en-US">
                <a:latin typeface="Times New Roman" panose="02020603050405020304" pitchFamily="18" charset="0"/>
              </a:rPr>
              <a:pPr eaLnBrk="1" hangingPunct="1"/>
              <a:t>1</a:t>
            </a:fld>
            <a:endParaRPr lang="en-US" altLang="en-US">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58782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2133600"/>
            <a:ext cx="7406208" cy="1295400"/>
          </a:xfrm>
        </p:spPr>
        <p:txBody>
          <a:bodyPr anchor="ctr"/>
          <a:lstStyle>
            <a:lvl1pPr algn="l">
              <a:defRPr sz="3200"/>
            </a:lvl1pPr>
          </a:lstStyle>
          <a:p>
            <a:r>
              <a:rPr lang="fr-FR" smtClean="0"/>
              <a:t>Modifiez le style du titre</a:t>
            </a:r>
            <a:endParaRPr lang="en-US" dirty="0"/>
          </a:p>
        </p:txBody>
      </p:sp>
      <p:sp>
        <p:nvSpPr>
          <p:cNvPr id="3075" name="Rectangle 3"/>
          <p:cNvSpPr>
            <a:spLocks noGrp="1" noChangeArrowheads="1"/>
          </p:cNvSpPr>
          <p:nvPr>
            <p:ph type="subTitle" idx="1"/>
          </p:nvPr>
        </p:nvSpPr>
        <p:spPr>
          <a:xfrm>
            <a:off x="838200" y="3886200"/>
            <a:ext cx="7406208" cy="2133600"/>
          </a:xfrm>
        </p:spPr>
        <p:txBody>
          <a:bodyPr/>
          <a:lstStyle>
            <a:lvl1pPr marL="0" indent="0">
              <a:buFontTx/>
              <a:buNone/>
              <a:defRPr sz="1800"/>
            </a:lvl1pPr>
          </a:lstStyle>
          <a:p>
            <a:r>
              <a:rPr lang="fr-FR" smtClean="0"/>
              <a:t>Modifiez le style des sous-titres du masque</a:t>
            </a:r>
            <a:endParaRPr lang="en-US"/>
          </a:p>
        </p:txBody>
      </p:sp>
    </p:spTree>
    <p:extLst>
      <p:ext uri="{BB962C8B-B14F-4D97-AF65-F5344CB8AC3E}">
        <p14:creationId xmlns:p14="http://schemas.microsoft.com/office/powerpoint/2010/main" val="20571248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130142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053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ew Secti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3568" y="2492896"/>
            <a:ext cx="7772400" cy="2133600"/>
          </a:xfrm>
        </p:spPr>
        <p:txBody>
          <a:bodyPr/>
          <a:lstStyle>
            <a:lvl1pPr>
              <a:defRPr>
                <a:solidFill>
                  <a:srgbClr val="800000"/>
                </a:solidFill>
              </a:defRPr>
            </a:lvl1pPr>
          </a:lstStyle>
          <a:p>
            <a:r>
              <a:rPr lang="fr-FR" smtClean="0"/>
              <a:t>Modifiez le style du titre</a:t>
            </a:r>
            <a:endParaRPr lang="en-US" dirty="0"/>
          </a:p>
        </p:txBody>
      </p:sp>
    </p:spTree>
    <p:extLst>
      <p:ext uri="{BB962C8B-B14F-4D97-AF65-F5344CB8AC3E}">
        <p14:creationId xmlns:p14="http://schemas.microsoft.com/office/powerpoint/2010/main" val="325050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End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23370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smtClean="0"/>
              <a:t>Modifiez le style du titre</a:t>
            </a:r>
            <a:endParaRPr lang="en-US" dirty="0"/>
          </a:p>
        </p:txBody>
      </p:sp>
      <p:sp>
        <p:nvSpPr>
          <p:cNvPr id="1027" name="Rectangle 3"/>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170597911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200">
          <a:solidFill>
            <a:srgbClr val="782336"/>
          </a:solidFill>
          <a:latin typeface="Arial Bold"/>
          <a:ea typeface="ＭＳ Ｐゴシック" charset="0"/>
          <a:cs typeface="ＭＳ Ｐゴシック" charset="0"/>
        </a:defRPr>
      </a:lvl1pPr>
      <a:lvl2pPr algn="l" rtl="0" eaLnBrk="1" fontAlgn="base" hangingPunct="1">
        <a:spcBef>
          <a:spcPct val="0"/>
        </a:spcBef>
        <a:spcAft>
          <a:spcPct val="0"/>
        </a:spcAft>
        <a:defRPr sz="3600">
          <a:solidFill>
            <a:srgbClr val="782336"/>
          </a:solidFill>
          <a:latin typeface="Arial Bold" charset="0"/>
          <a:ea typeface="ＭＳ Ｐゴシック" charset="0"/>
          <a:cs typeface="ＭＳ Ｐゴシック" charset="0"/>
        </a:defRPr>
      </a:lvl2pPr>
      <a:lvl3pPr algn="l" rtl="0" eaLnBrk="1" fontAlgn="base" hangingPunct="1">
        <a:spcBef>
          <a:spcPct val="0"/>
        </a:spcBef>
        <a:spcAft>
          <a:spcPct val="0"/>
        </a:spcAft>
        <a:defRPr sz="3600">
          <a:solidFill>
            <a:srgbClr val="782336"/>
          </a:solidFill>
          <a:latin typeface="Arial Bold" charset="0"/>
          <a:ea typeface="ＭＳ Ｐゴシック" charset="0"/>
          <a:cs typeface="ＭＳ Ｐゴシック" charset="0"/>
        </a:defRPr>
      </a:lvl3pPr>
      <a:lvl4pPr algn="l" rtl="0" eaLnBrk="1" fontAlgn="base" hangingPunct="1">
        <a:spcBef>
          <a:spcPct val="0"/>
        </a:spcBef>
        <a:spcAft>
          <a:spcPct val="0"/>
        </a:spcAft>
        <a:defRPr sz="3600">
          <a:solidFill>
            <a:srgbClr val="782336"/>
          </a:solidFill>
          <a:latin typeface="Arial Bold" charset="0"/>
          <a:ea typeface="ＭＳ Ｐゴシック" charset="0"/>
          <a:cs typeface="ＭＳ Ｐゴシック" charset="0"/>
        </a:defRPr>
      </a:lvl4pPr>
      <a:lvl5pPr algn="l" rtl="0" eaLnBrk="1" fontAlgn="base" hangingPunct="1">
        <a:spcBef>
          <a:spcPct val="0"/>
        </a:spcBef>
        <a:spcAft>
          <a:spcPct val="0"/>
        </a:spcAft>
        <a:defRPr sz="3600">
          <a:solidFill>
            <a:srgbClr val="782336"/>
          </a:solidFill>
          <a:latin typeface="Arial Bold" charset="0"/>
          <a:ea typeface="ＭＳ Ｐゴシック" charset="0"/>
          <a:cs typeface="ＭＳ Ｐゴシック" charset="0"/>
        </a:defRPr>
      </a:lvl5pPr>
      <a:lvl6pPr marL="457200" algn="ctr" rtl="0" eaLnBrk="1" fontAlgn="base" hangingPunct="1">
        <a:spcBef>
          <a:spcPct val="0"/>
        </a:spcBef>
        <a:spcAft>
          <a:spcPct val="0"/>
        </a:spcAft>
        <a:defRPr sz="3600">
          <a:solidFill>
            <a:srgbClr val="782336"/>
          </a:solidFill>
          <a:latin typeface="GillSans Bold" pitchFamily="1" charset="0"/>
        </a:defRPr>
      </a:lvl6pPr>
      <a:lvl7pPr marL="914400" algn="ctr" rtl="0" eaLnBrk="1" fontAlgn="base" hangingPunct="1">
        <a:spcBef>
          <a:spcPct val="0"/>
        </a:spcBef>
        <a:spcAft>
          <a:spcPct val="0"/>
        </a:spcAft>
        <a:defRPr sz="3600">
          <a:solidFill>
            <a:srgbClr val="782336"/>
          </a:solidFill>
          <a:latin typeface="GillSans Bold" pitchFamily="1" charset="0"/>
        </a:defRPr>
      </a:lvl7pPr>
      <a:lvl8pPr marL="1371600" algn="ctr" rtl="0" eaLnBrk="1" fontAlgn="base" hangingPunct="1">
        <a:spcBef>
          <a:spcPct val="0"/>
        </a:spcBef>
        <a:spcAft>
          <a:spcPct val="0"/>
        </a:spcAft>
        <a:defRPr sz="3600">
          <a:solidFill>
            <a:srgbClr val="782336"/>
          </a:solidFill>
          <a:latin typeface="GillSans Bold" pitchFamily="1" charset="0"/>
        </a:defRPr>
      </a:lvl8pPr>
      <a:lvl9pPr marL="1828800" algn="ctr" rtl="0" eaLnBrk="1" fontAlgn="base" hangingPunct="1">
        <a:spcBef>
          <a:spcPct val="0"/>
        </a:spcBef>
        <a:spcAft>
          <a:spcPct val="0"/>
        </a:spcAft>
        <a:defRPr sz="3600">
          <a:solidFill>
            <a:srgbClr val="782336"/>
          </a:solidFill>
          <a:latin typeface="GillSans Bold" pitchFamily="1" charset="0"/>
        </a:defRPr>
      </a:lvl9pPr>
    </p:titleStyle>
    <p:bodyStyle>
      <a:lvl1pPr marL="342900" indent="-342900" algn="l" rtl="0" eaLnBrk="1" fontAlgn="base" hangingPunct="1">
        <a:spcBef>
          <a:spcPct val="20000"/>
        </a:spcBef>
        <a:spcAft>
          <a:spcPct val="0"/>
        </a:spcAft>
        <a:buFont typeface="Wingdings" charset="0"/>
        <a:buChar char="§"/>
        <a:defRPr sz="2400">
          <a:solidFill>
            <a:schemeClr val="tx1"/>
          </a:solidFill>
          <a:latin typeface="Arial"/>
          <a:ea typeface="ＭＳ Ｐゴシック" charset="0"/>
          <a:cs typeface="ＭＳ Ｐゴシック" charset="0"/>
        </a:defRPr>
      </a:lvl1pPr>
      <a:lvl2pPr marL="742950" indent="-285750" algn="l" rtl="0" eaLnBrk="1" fontAlgn="base" hangingPunct="1">
        <a:spcBef>
          <a:spcPct val="20000"/>
        </a:spcBef>
        <a:spcAft>
          <a:spcPct val="0"/>
        </a:spcAft>
        <a:buFont typeface="Wingdings" charset="0"/>
        <a:buChar char="§"/>
        <a:defRPr sz="2200">
          <a:solidFill>
            <a:schemeClr val="tx1"/>
          </a:solidFill>
          <a:latin typeface="Arial"/>
          <a:ea typeface="ＭＳ Ｐゴシック" pitchFamily="-32" charset="-128"/>
        </a:defRPr>
      </a:lvl2pPr>
      <a:lvl3pPr marL="1143000" indent="-228600" algn="l" rtl="0" eaLnBrk="1" fontAlgn="base" hangingPunct="1">
        <a:spcBef>
          <a:spcPct val="20000"/>
        </a:spcBef>
        <a:spcAft>
          <a:spcPct val="0"/>
        </a:spcAft>
        <a:buFont typeface="Wingdings" charset="0"/>
        <a:buChar char="§"/>
        <a:defRPr sz="2000">
          <a:solidFill>
            <a:schemeClr val="tx1"/>
          </a:solidFill>
          <a:latin typeface="Arial"/>
          <a:ea typeface="ＭＳ Ｐゴシック" pitchFamily="-32" charset="-128"/>
        </a:defRPr>
      </a:lvl3pPr>
      <a:lvl4pPr marL="1600200" indent="-228600" algn="l" rtl="0" eaLnBrk="1" fontAlgn="base" hangingPunct="1">
        <a:spcBef>
          <a:spcPct val="20000"/>
        </a:spcBef>
        <a:spcAft>
          <a:spcPct val="0"/>
        </a:spcAft>
        <a:buFont typeface="Wingdings" charset="0"/>
        <a:buChar char="§"/>
        <a:defRPr sz="2000">
          <a:solidFill>
            <a:schemeClr val="tx1"/>
          </a:solidFill>
          <a:latin typeface="Arial"/>
          <a:ea typeface="ＭＳ Ｐゴシック" pitchFamily="-32" charset="-128"/>
        </a:defRPr>
      </a:lvl4pPr>
      <a:lvl5pPr marL="2057400" indent="-228600" algn="l" rtl="0" eaLnBrk="1" fontAlgn="base" hangingPunct="1">
        <a:spcBef>
          <a:spcPct val="20000"/>
        </a:spcBef>
        <a:spcAft>
          <a:spcPct val="0"/>
        </a:spcAft>
        <a:buFont typeface="Wingdings" charset="0"/>
        <a:buChar char="§"/>
        <a:defRPr sz="2000">
          <a:solidFill>
            <a:schemeClr val="tx1"/>
          </a:solidFill>
          <a:latin typeface="Arial"/>
          <a:ea typeface="ＭＳ Ｐゴシック" pitchFamily="-32"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7700" y="2060575"/>
            <a:ext cx="7848600" cy="2362200"/>
          </a:xfrm>
        </p:spPr>
        <p:txBody>
          <a:bodyPr/>
          <a:lstStyle/>
          <a:p>
            <a:r>
              <a:rPr lang="en-CA" altLang="en-US" noProof="0" dirty="0" smtClean="0"/>
              <a:t>ERD case:</a:t>
            </a:r>
            <a:br>
              <a:rPr lang="en-CA" altLang="en-US" noProof="0" dirty="0" smtClean="0"/>
            </a:br>
            <a:r>
              <a:rPr lang="en-CA" altLang="en-US" dirty="0" smtClean="0"/>
              <a:t>School of Business</a:t>
            </a:r>
            <a:endParaRPr lang="en-CA" altLang="en-US" noProof="0" dirty="0" smtClean="0"/>
          </a:p>
        </p:txBody>
      </p:sp>
      <p:sp>
        <p:nvSpPr>
          <p:cNvPr id="3075" name="Rectangle 3"/>
          <p:cNvSpPr>
            <a:spLocks noGrp="1" noChangeArrowheads="1"/>
          </p:cNvSpPr>
          <p:nvPr>
            <p:ph type="subTitle" idx="1"/>
          </p:nvPr>
        </p:nvSpPr>
        <p:spPr>
          <a:xfrm>
            <a:off x="533400" y="4714875"/>
            <a:ext cx="8077200" cy="1219200"/>
          </a:xfrm>
        </p:spPr>
        <p:txBody>
          <a:bodyPr/>
          <a:lstStyle/>
          <a:p>
            <a:r>
              <a:rPr lang="en-CA" altLang="en-US" sz="2400" b="1" noProof="0" dirty="0" smtClean="0"/>
              <a:t>Chitu Okoli</a:t>
            </a:r>
          </a:p>
          <a:p>
            <a:r>
              <a:rPr lang="en-CA" altLang="en-US" sz="1800" noProof="0" dirty="0" smtClean="0"/>
              <a:t>Associate Professor in Business Technology Management</a:t>
            </a:r>
          </a:p>
          <a:p>
            <a:r>
              <a:rPr lang="en-CA" altLang="en-US" sz="1800" noProof="0" dirty="0" smtClean="0"/>
              <a:t>John Molson School of Business, Concordia University, Montréal</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307806" cy="432048"/>
          </a:xfrm>
        </p:spPr>
        <p:txBody>
          <a:bodyPr/>
          <a:lstStyle/>
          <a:p>
            <a:r>
              <a:rPr lang="en-CA" dirty="0" smtClean="0"/>
              <a:t>School of Business case</a:t>
            </a:r>
            <a:endParaRPr lang="fr-CA" dirty="0"/>
          </a:p>
        </p:txBody>
      </p:sp>
      <p:sp>
        <p:nvSpPr>
          <p:cNvPr id="3" name="Espace réservé du contenu 2"/>
          <p:cNvSpPr>
            <a:spLocks noGrp="1"/>
          </p:cNvSpPr>
          <p:nvPr>
            <p:ph idx="1"/>
          </p:nvPr>
        </p:nvSpPr>
        <p:spPr>
          <a:xfrm>
            <a:off x="107504" y="620688"/>
            <a:ext cx="8856984" cy="5259288"/>
          </a:xfrm>
        </p:spPr>
        <p:txBody>
          <a:bodyPr/>
          <a:lstStyle/>
          <a:p>
            <a:r>
              <a:rPr lang="en-US" sz="2000" dirty="0"/>
              <a:t>A School of Business keeps track of its alumni (graduates from its programs). It stores basic information about the alumni, such as their names and contact addresses. It also stores the major (or majors, maximum two) from which </a:t>
            </a:r>
            <a:r>
              <a:rPr lang="en-US" sz="2000" dirty="0" smtClean="0"/>
              <a:t>an alumnus </a:t>
            </a:r>
            <a:r>
              <a:rPr lang="en-US" sz="2000" dirty="0"/>
              <a:t>graduated. </a:t>
            </a:r>
            <a:endParaRPr lang="en-CA" sz="2000" dirty="0"/>
          </a:p>
          <a:p>
            <a:r>
              <a:rPr lang="en-US" sz="2000" dirty="0"/>
              <a:t>The School keeps in touch with alumni by mail, e-mail or telephone. Whenever an alumnus responds to a contact, the School records information learned from the alumnus during that contact. </a:t>
            </a:r>
            <a:endParaRPr lang="en-CA" sz="2000" dirty="0"/>
          </a:p>
          <a:p>
            <a:r>
              <a:rPr lang="en-US" sz="2000" dirty="0"/>
              <a:t>To maintain strong ties to its alumni, the School holds various events around the world. Events have a title, date, location, and type (e.g., reception, dinner, or seminar). The School keeps track of which graduates have attended which events. Whenever an alumnus attends an event, the School might record a comment, which might include information that the School officials learned from that alumnus during that event. </a:t>
            </a:r>
            <a:endParaRPr lang="en-CA" sz="2000" dirty="0"/>
          </a:p>
          <a:p>
            <a:r>
              <a:rPr lang="en-US" sz="2000" dirty="0"/>
              <a:t>When a School official knows that he or she will be meeting or talking to a graduate, a </a:t>
            </a:r>
            <a:r>
              <a:rPr lang="en-US" sz="2000" dirty="0" smtClean="0"/>
              <a:t>summary is </a:t>
            </a:r>
            <a:r>
              <a:rPr lang="en-US" sz="2000" dirty="0"/>
              <a:t>produced showing the </a:t>
            </a:r>
            <a:r>
              <a:rPr lang="en-US" sz="2000" dirty="0" smtClean="0"/>
              <a:t>latest contact </a:t>
            </a:r>
            <a:r>
              <a:rPr lang="en-US" sz="2000" dirty="0"/>
              <a:t>information about that graduate and the information learned during the past two years from that graduate from all contacts </a:t>
            </a:r>
            <a:r>
              <a:rPr lang="en-US" sz="2000" dirty="0" smtClean="0"/>
              <a:t>made and from events </a:t>
            </a:r>
            <a:r>
              <a:rPr lang="en-US" sz="2000" dirty="0"/>
              <a:t>the </a:t>
            </a:r>
            <a:r>
              <a:rPr lang="en-US" sz="2000" dirty="0" smtClean="0"/>
              <a:t>graduate has </a:t>
            </a:r>
            <a:r>
              <a:rPr lang="en-US" sz="2000" dirty="0"/>
              <a:t>attended.</a:t>
            </a:r>
            <a:endParaRPr lang="en-CA" sz="2000" dirty="0"/>
          </a:p>
        </p:txBody>
      </p:sp>
    </p:spTree>
    <p:extLst>
      <p:ext uri="{BB962C8B-B14F-4D97-AF65-F5344CB8AC3E}">
        <p14:creationId xmlns:p14="http://schemas.microsoft.com/office/powerpoint/2010/main" val="3764680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Exercise</a:t>
            </a:r>
            <a:endParaRPr lang="en-CA" dirty="0"/>
          </a:p>
        </p:txBody>
      </p:sp>
      <p:sp>
        <p:nvSpPr>
          <p:cNvPr id="3" name="Content Placeholder 2"/>
          <p:cNvSpPr>
            <a:spLocks noGrp="1"/>
          </p:cNvSpPr>
          <p:nvPr>
            <p:ph idx="1"/>
          </p:nvPr>
        </p:nvSpPr>
        <p:spPr/>
        <p:txBody>
          <a:bodyPr/>
          <a:lstStyle/>
          <a:p>
            <a:pPr marL="514350" indent="-457200">
              <a:buFont typeface="+mj-lt"/>
              <a:buAutoNum type="arabicPeriod"/>
            </a:pPr>
            <a:r>
              <a:rPr lang="en-CA" dirty="0" smtClean="0"/>
              <a:t>Identify the entities</a:t>
            </a:r>
          </a:p>
          <a:p>
            <a:pPr marL="514350" indent="-457200">
              <a:buFont typeface="+mj-lt"/>
              <a:buAutoNum type="arabicPeriod"/>
            </a:pPr>
            <a:r>
              <a:rPr lang="en-CA" dirty="0" smtClean="0"/>
              <a:t>For each entity, identify the attributes and normalize the entities</a:t>
            </a:r>
          </a:p>
          <a:p>
            <a:pPr marL="514350" indent="-457200">
              <a:buFont typeface="+mj-lt"/>
              <a:buAutoNum type="arabicPeriod"/>
            </a:pPr>
            <a:r>
              <a:rPr lang="en-CA" dirty="0" smtClean="0"/>
              <a:t>Specify the relationships between </a:t>
            </a:r>
            <a:r>
              <a:rPr lang="en-CA" dirty="0" smtClean="0"/>
              <a:t>entities</a:t>
            </a:r>
          </a:p>
          <a:p>
            <a:pPr marL="514350" indent="-457200">
              <a:buFont typeface="+mj-lt"/>
              <a:buAutoNum type="arabicPeriod"/>
            </a:pPr>
            <a:r>
              <a:rPr lang="en-CA" dirty="0"/>
              <a:t>Draw the entity relationship </a:t>
            </a:r>
            <a:r>
              <a:rPr lang="en-CA" dirty="0" smtClean="0"/>
              <a:t>diagram</a:t>
            </a:r>
            <a:endParaRPr lang="en-CA" dirty="0"/>
          </a:p>
        </p:txBody>
      </p:sp>
    </p:spTree>
    <p:extLst>
      <p:ext uri="{BB962C8B-B14F-4D97-AF65-F5344CB8AC3E}">
        <p14:creationId xmlns:p14="http://schemas.microsoft.com/office/powerpoint/2010/main" val="1652734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8510687" y="116632"/>
            <a:ext cx="575134" cy="1584176"/>
          </a:xfrm>
          <a:prstGeom prst="rect">
            <a:avLst/>
          </a:prstGeom>
        </p:spPr>
      </p:pic>
    </p:spTree>
    <p:extLst>
      <p:ext uri="{BB962C8B-B14F-4D97-AF65-F5344CB8AC3E}">
        <p14:creationId xmlns:p14="http://schemas.microsoft.com/office/powerpoint/2010/main" val="133840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8510687" y="116632"/>
            <a:ext cx="575134" cy="1584176"/>
          </a:xfrm>
          <a:prstGeom prst="rect">
            <a:avLst/>
          </a:prstGeom>
        </p:spPr>
      </p:pic>
    </p:spTree>
    <p:extLst>
      <p:ext uri="{BB962C8B-B14F-4D97-AF65-F5344CB8AC3E}">
        <p14:creationId xmlns:p14="http://schemas.microsoft.com/office/powerpoint/2010/main" val="1247672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3300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CA" dirty="0"/>
          </a:p>
        </p:txBody>
      </p:sp>
      <p:sp>
        <p:nvSpPr>
          <p:cNvPr id="3" name="Content Placeholder 2"/>
          <p:cNvSpPr>
            <a:spLocks noGrp="1"/>
          </p:cNvSpPr>
          <p:nvPr>
            <p:ph idx="1"/>
          </p:nvPr>
        </p:nvSpPr>
        <p:spPr>
          <a:xfrm>
            <a:off x="685800" y="1484784"/>
            <a:ext cx="7772400" cy="4611216"/>
          </a:xfrm>
        </p:spPr>
        <p:txBody>
          <a:bodyPr/>
          <a:lstStyle/>
          <a:p>
            <a:r>
              <a:rPr lang="en-CA" sz="2400" dirty="0" smtClean="0"/>
              <a:t>This case is adapted from material provided by the Coordinator and instructors of COMM 226</a:t>
            </a:r>
          </a:p>
          <a:p>
            <a:r>
              <a:rPr lang="en-CA" sz="2400" dirty="0" smtClean="0"/>
              <a:t>Other sources are noted on the slides themselves</a:t>
            </a:r>
            <a:endParaRPr lang="en-CA" sz="2400" dirty="0"/>
          </a:p>
          <a:p>
            <a:endParaRPr lang="en-CA" sz="2400" dirty="0"/>
          </a:p>
        </p:txBody>
      </p:sp>
    </p:spTree>
    <p:extLst>
      <p:ext uri="{BB962C8B-B14F-4D97-AF65-F5344CB8AC3E}">
        <p14:creationId xmlns:p14="http://schemas.microsoft.com/office/powerpoint/2010/main" val="3130493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13-11399 PPT English Template">
  <a:themeElements>
    <a:clrScheme name="Concordia palette">
      <a:dk1>
        <a:sysClr val="windowText" lastClr="000000"/>
      </a:dk1>
      <a:lt1>
        <a:sysClr val="window" lastClr="FFFFFF"/>
      </a:lt1>
      <a:dk2>
        <a:srgbClr val="FFFFFF"/>
      </a:dk2>
      <a:lt2>
        <a:srgbClr val="FFCC66"/>
      </a:lt2>
      <a:accent1>
        <a:srgbClr val="CC6600"/>
      </a:accent1>
      <a:accent2>
        <a:srgbClr val="CC3300"/>
      </a:accent2>
      <a:accent3>
        <a:srgbClr val="666699"/>
      </a:accent3>
      <a:accent4>
        <a:srgbClr val="D8D8D8"/>
      </a:accent4>
      <a:accent5>
        <a:srgbClr val="FF9999"/>
      </a:accent5>
      <a:accent6>
        <a:srgbClr val="CC6600"/>
      </a:accent6>
      <a:hlink>
        <a:srgbClr val="CC3300"/>
      </a:hlink>
      <a:folHlink>
        <a:srgbClr val="CC9900"/>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jmsb.potx" id="{F6C46702-A3E0-4FB2-9C84-B17764B8F1D5}" vid="{1DDA5605-EC2F-4058-8D4E-72EC083A33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jmsb</Template>
  <TotalTime>6281</TotalTime>
  <Words>292</Words>
  <Application>Microsoft Office PowerPoint</Application>
  <PresentationFormat>On-screen Show (4:3)</PresentationFormat>
  <Paragraphs>18</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Arial Bold</vt:lpstr>
      <vt:lpstr>GillSans Bold</vt:lpstr>
      <vt:lpstr>Times New Roman</vt:lpstr>
      <vt:lpstr>Wingdings</vt:lpstr>
      <vt:lpstr>T13-11399 PPT English Template</vt:lpstr>
      <vt:lpstr>ERD case: School of Business</vt:lpstr>
      <vt:lpstr>School of Business case</vt:lpstr>
      <vt:lpstr>Exercise</vt:lpstr>
      <vt:lpstr>PowerPoint Presentation</vt:lpstr>
      <vt:lpstr>PowerPoint Presentation</vt:lpstr>
      <vt:lpstr>PowerPoint Presentation</vt:lpstr>
      <vt:lpstr>Sources</vt:lpstr>
    </vt:vector>
  </TitlesOfParts>
  <Company>wsu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vandeventer</dc:creator>
  <cp:lastModifiedBy>Chitu Okoli</cp:lastModifiedBy>
  <cp:revision>178</cp:revision>
  <cp:lastPrinted>1601-01-01T00:00:00Z</cp:lastPrinted>
  <dcterms:created xsi:type="dcterms:W3CDTF">2002-08-01T23:18:42Z</dcterms:created>
  <dcterms:modified xsi:type="dcterms:W3CDTF">2016-10-04T20:39:22Z</dcterms:modified>
</cp:coreProperties>
</file>