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4" r:id="rId1"/>
  </p:sldMasterIdLst>
  <p:notesMasterIdLst>
    <p:notesMasterId r:id="rId28"/>
  </p:notesMasterIdLst>
  <p:handoutMasterIdLst>
    <p:handoutMasterId r:id="rId29"/>
  </p:handoutMasterIdLst>
  <p:sldIdLst>
    <p:sldId id="382" r:id="rId2"/>
    <p:sldId id="438" r:id="rId3"/>
    <p:sldId id="439" r:id="rId4"/>
    <p:sldId id="385" r:id="rId5"/>
    <p:sldId id="387" r:id="rId6"/>
    <p:sldId id="390" r:id="rId7"/>
    <p:sldId id="427" r:id="rId8"/>
    <p:sldId id="436" r:id="rId9"/>
    <p:sldId id="384" r:id="rId10"/>
    <p:sldId id="425" r:id="rId11"/>
    <p:sldId id="402" r:id="rId12"/>
    <p:sldId id="440" r:id="rId13"/>
    <p:sldId id="437" r:id="rId14"/>
    <p:sldId id="435" r:id="rId15"/>
    <p:sldId id="431" r:id="rId16"/>
    <p:sldId id="429" r:id="rId17"/>
    <p:sldId id="430" r:id="rId18"/>
    <p:sldId id="434" r:id="rId19"/>
    <p:sldId id="426" r:id="rId20"/>
    <p:sldId id="412" r:id="rId21"/>
    <p:sldId id="416" r:id="rId22"/>
    <p:sldId id="424" r:id="rId23"/>
    <p:sldId id="441" r:id="rId24"/>
    <p:sldId id="444" r:id="rId25"/>
    <p:sldId id="443" r:id="rId26"/>
    <p:sldId id="38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4C36"/>
    <a:srgbClr val="FAF2CA"/>
    <a:srgbClr val="C6C3C1"/>
    <a:srgbClr val="A2960E"/>
    <a:srgbClr val="8C8AA1"/>
    <a:srgbClr val="027B8E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 varScale="1">
        <p:scale>
          <a:sx n="84" d="100"/>
          <a:sy n="84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44"/>
    </p:cViewPr>
  </p:sorterViewPr>
  <p:notesViewPr>
    <p:cSldViewPr snapToGrid="0"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E961B1A-E023-40C5-A876-1B9EC5DF8F0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63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59AD443-1C75-45D0-841C-BA6588F9497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47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7500EB-3841-4A49-B624-E9096357D2AE}" type="slidenum">
              <a:rPr lang="en-US" alt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B</a:t>
            </a:r>
          </a:p>
          <a:p>
            <a:endParaRPr lang="fr-CA" dirty="0" smtClean="0"/>
          </a:p>
          <a:p>
            <a:r>
              <a:rPr lang="fr-CA" dirty="0" smtClean="0"/>
              <a:t>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AD443-1C75-45D0-841C-BA6588F949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7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B</a:t>
            </a:r>
          </a:p>
          <a:p>
            <a:endParaRPr lang="fr-CA" dirty="0" smtClean="0"/>
          </a:p>
          <a:p>
            <a:r>
              <a:rPr lang="fr-CA" dirty="0" smtClean="0"/>
              <a:t>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AD443-1C75-45D0-841C-BA6588F9497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3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AD443-1C75-45D0-841C-BA6588F9497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8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406208" cy="1295400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406208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9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07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21336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9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82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3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SgujaIzkwr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mLMhNhDY6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oncordia.ca/jmsb/programs/undergraduate/bachelor/majors/business-technology-management/cours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hyperlink" Target="http://db-engines.com/en/ranking" TargetMode="External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ZWbwxWziXc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lsonbrain.com/shop/isbn/978128519614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60575"/>
            <a:ext cx="8267700" cy="2362200"/>
          </a:xfrm>
        </p:spPr>
        <p:txBody>
          <a:bodyPr/>
          <a:lstStyle/>
          <a:p>
            <a:r>
              <a:rPr lang="en-CA" altLang="en-US" dirty="0" smtClean="0"/>
              <a:t>BTM 382 Database Management</a:t>
            </a: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dirty="0"/>
              <a:t>Chapter </a:t>
            </a:r>
            <a:r>
              <a:rPr lang="en-CA" altLang="en-US" dirty="0" smtClean="0"/>
              <a:t>14.3-4: </a:t>
            </a:r>
            <a:r>
              <a:rPr lang="en-CA" altLang="en-US" dirty="0"/>
              <a:t>XML and cloud databases</a:t>
            </a:r>
            <a:br>
              <a:rPr lang="en-CA" altLang="en-US" dirty="0"/>
            </a:br>
            <a:r>
              <a:rPr lang="en-CA" altLang="en-US" dirty="0"/>
              <a:t>Chapter </a:t>
            </a:r>
            <a:r>
              <a:rPr lang="en-CA" altLang="en-US" dirty="0" smtClean="0"/>
              <a:t>9.3: Database design</a:t>
            </a:r>
            <a:br>
              <a:rPr lang="en-CA" altLang="en-US" dirty="0" smtClean="0"/>
            </a:br>
            <a:r>
              <a:rPr lang="en-CA" altLang="en-US" dirty="0" smtClean="0"/>
              <a:t>Chapter 15.1-6: Database administration</a:t>
            </a:r>
            <a:endParaRPr lang="en-CA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714875"/>
            <a:ext cx="8077200" cy="1219200"/>
          </a:xfrm>
        </p:spPr>
        <p:txBody>
          <a:bodyPr/>
          <a:lstStyle/>
          <a:p>
            <a:r>
              <a:rPr lang="en-CA" altLang="en-US" sz="2400" b="1" noProof="0" dirty="0" smtClean="0"/>
              <a:t>Chitu Okoli</a:t>
            </a:r>
          </a:p>
          <a:p>
            <a:r>
              <a:rPr lang="en-CA" altLang="en-US" sz="1800" noProof="0" dirty="0" smtClean="0"/>
              <a:t>Associate Professor in Business Technology Management</a:t>
            </a:r>
          </a:p>
          <a:p>
            <a:r>
              <a:rPr lang="en-CA" altLang="en-US" sz="1800" noProof="0" dirty="0" smtClean="0"/>
              <a:t>John Molson School of Business, Concordia University, Montréal</a:t>
            </a:r>
          </a:p>
        </p:txBody>
      </p:sp>
    </p:spTree>
    <p:extLst>
      <p:ext uri="{BB962C8B-B14F-4D97-AF65-F5344CB8AC3E}">
        <p14:creationId xmlns:p14="http://schemas.microsoft.com/office/powerpoint/2010/main" val="20299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Cloud databases</a:t>
            </a:r>
            <a:br>
              <a:rPr lang="en-CA" dirty="0" smtClean="0"/>
            </a:br>
            <a:r>
              <a:rPr lang="en-CA" sz="2000" i="1" dirty="0">
                <a:solidFill>
                  <a:srgbClr val="800000"/>
                </a:solidFill>
              </a:rPr>
              <a:t>Chapter </a:t>
            </a:r>
            <a:r>
              <a:rPr lang="en-CA" sz="2000" i="1" dirty="0" smtClean="0">
                <a:solidFill>
                  <a:srgbClr val="800000"/>
                </a:solidFill>
              </a:rPr>
              <a:t>14.4</a:t>
            </a:r>
            <a:endParaRPr lang="en-CA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5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of cloud services</a:t>
            </a:r>
          </a:p>
        </p:txBody>
      </p:sp>
      <p:pic>
        <p:nvPicPr>
          <p:cNvPr id="53251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5334000" cy="514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2667000"/>
            <a:ext cx="3105150" cy="1438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6626" y="434340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youtu.be/SgujaIzkwrE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54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Cloud databases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17320"/>
            <a:ext cx="7772400" cy="4450080"/>
          </a:xfrm>
        </p:spPr>
        <p:txBody>
          <a:bodyPr/>
          <a:lstStyle/>
          <a:p>
            <a:r>
              <a:rPr lang="en-CA" dirty="0" smtClean="0"/>
              <a:t>Execute the database on the cloud, accessed through web browsers</a:t>
            </a:r>
          </a:p>
          <a:p>
            <a:r>
              <a:rPr lang="en-CA" dirty="0" smtClean="0"/>
              <a:t>The cloud provider takes care of installation, performance tuning and maintenance</a:t>
            </a:r>
          </a:p>
          <a:p>
            <a:r>
              <a:rPr lang="en-CA" dirty="0" smtClean="0"/>
              <a:t>The organization’s DBA is still responsible for database design and configuration</a:t>
            </a:r>
          </a:p>
          <a:p>
            <a:r>
              <a:rPr lang="en-CA" dirty="0" smtClean="0"/>
              <a:t>Two general approaches:</a:t>
            </a:r>
          </a:p>
          <a:p>
            <a:pPr lvl="1"/>
            <a:r>
              <a:rPr lang="en-CA" dirty="0" smtClean="0"/>
              <a:t>DBMS vendor’s cloud: E.g. Oracle on Oracle Cloud or IBM DB2 on IBM Cloud</a:t>
            </a:r>
          </a:p>
          <a:p>
            <a:pPr lvl="1"/>
            <a:r>
              <a:rPr lang="en-CA" dirty="0" smtClean="0"/>
              <a:t>General cloud service provider. E.g. Oracle on Amazon Cloud or MySQL on Microsoft Azure Cloud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50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687" y="116632"/>
            <a:ext cx="57513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8034310" cy="936104"/>
          </a:xfrm>
        </p:spPr>
        <p:txBody>
          <a:bodyPr/>
          <a:lstStyle/>
          <a:p>
            <a:r>
              <a:rPr lang="en-CA" dirty="0" smtClean="0"/>
              <a:t>Top two myths about cloud computing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765810"/>
            <a:ext cx="8077200" cy="533019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“Cloud computing is less secure; it’s more vulnerable to hackers because it’s on the Internet”</a:t>
            </a:r>
          </a:p>
          <a:p>
            <a:pPr lvl="1"/>
            <a:r>
              <a:rPr lang="en-CA" sz="1600" dirty="0" smtClean="0"/>
              <a:t>Assumption: </a:t>
            </a:r>
            <a:r>
              <a:rPr lang="en-CA" sz="1600" i="1" dirty="0" smtClean="0"/>
              <a:t>It is harder for a hacker to attack your private infrastructure than it is to attack a cloud provider</a:t>
            </a:r>
          </a:p>
          <a:p>
            <a:pPr lvl="1"/>
            <a:r>
              <a:rPr lang="en-CA" sz="1600" dirty="0" smtClean="0"/>
              <a:t>The opposite is true: </a:t>
            </a:r>
            <a:r>
              <a:rPr lang="en-CA" sz="1600" dirty="0" smtClean="0"/>
              <a:t>good cloud </a:t>
            </a:r>
            <a:r>
              <a:rPr lang="en-CA" sz="1600" dirty="0" smtClean="0"/>
              <a:t>providers are top-notch security experts, probably much better than your organization will ever be</a:t>
            </a:r>
          </a:p>
          <a:p>
            <a:pPr lvl="1"/>
            <a:r>
              <a:rPr lang="en-CA" sz="1600" dirty="0" smtClean="0"/>
              <a:t>If your data is connected to the Internet, then it is probably safer with a </a:t>
            </a:r>
            <a:r>
              <a:rPr lang="en-CA" sz="1600" dirty="0" smtClean="0"/>
              <a:t>high-quality professional cloud provider </a:t>
            </a:r>
            <a:r>
              <a:rPr lang="en-CA" sz="1600" dirty="0" smtClean="0"/>
              <a:t>than it is with </a:t>
            </a:r>
            <a:r>
              <a:rPr lang="en-CA" sz="1600" dirty="0" smtClean="0"/>
              <a:t>you</a:t>
            </a:r>
          </a:p>
          <a:p>
            <a:pPr lvl="1"/>
            <a:r>
              <a:rPr lang="en-CA" sz="1600" dirty="0" smtClean="0"/>
              <a:t>BUT: You must do due diligence to make sure that the cloud provider you’ve chosen is </a:t>
            </a:r>
            <a:r>
              <a:rPr lang="en-CA" sz="1600" dirty="0"/>
              <a:t>truly secure: </a:t>
            </a:r>
            <a:r>
              <a:rPr lang="en-CA" sz="1600" dirty="0">
                <a:hlinkClick r:id="rId2"/>
              </a:rPr>
              <a:t>https://</a:t>
            </a:r>
            <a:r>
              <a:rPr lang="en-CA" sz="1600" dirty="0" smtClean="0">
                <a:hlinkClick r:id="rId2"/>
              </a:rPr>
              <a:t>youtu.be/9mLMhNhDY6w</a:t>
            </a:r>
            <a:r>
              <a:rPr lang="en-CA" sz="1600" dirty="0" smtClean="0"/>
              <a:t> </a:t>
            </a:r>
            <a:endParaRPr lang="en-CA" sz="1600" dirty="0" smtClean="0"/>
          </a:p>
          <a:p>
            <a:pPr lvl="1"/>
            <a:r>
              <a:rPr lang="en-CA" sz="1600" dirty="0" smtClean="0"/>
              <a:t>BUT: </a:t>
            </a:r>
            <a:r>
              <a:rPr lang="en-CA" sz="1600" b="1" i="1" dirty="0" smtClean="0"/>
              <a:t>PRIVACY </a:t>
            </a:r>
            <a:r>
              <a:rPr lang="en-CA" sz="1600" dirty="0" smtClean="0"/>
              <a:t>is </a:t>
            </a:r>
            <a:r>
              <a:rPr lang="en-CA" sz="1600" dirty="0" smtClean="0"/>
              <a:t>a genuine and serious concern: you have to decide if you trust the cloud provider with your private data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“Cloud computing is less reliable; if you lose your Internet connection, you can’t do anything”</a:t>
            </a:r>
          </a:p>
          <a:p>
            <a:pPr lvl="1"/>
            <a:r>
              <a:rPr lang="en-CA" sz="1600" dirty="0" smtClean="0"/>
              <a:t>Assumption: </a:t>
            </a:r>
            <a:r>
              <a:rPr lang="en-CA" sz="1600" i="1" dirty="0" smtClean="0"/>
              <a:t>You can still work productively in your organization if the Internet is down</a:t>
            </a:r>
          </a:p>
          <a:p>
            <a:pPr lvl="1"/>
            <a:r>
              <a:rPr lang="en-CA" sz="1600" dirty="0" smtClean="0"/>
              <a:t>In fact, we are so dependent on the Internet today that properly managed organizations with enterprise-level ISPs should have very little Internet downtime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6960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Database design</a:t>
            </a:r>
            <a:br>
              <a:rPr lang="en-CA" dirty="0" smtClean="0"/>
            </a:br>
            <a:r>
              <a:rPr lang="en-CA" sz="2000" i="1" dirty="0">
                <a:solidFill>
                  <a:srgbClr val="800000"/>
                </a:solidFill>
              </a:rPr>
              <a:t>Chapter </a:t>
            </a:r>
            <a:r>
              <a:rPr lang="en-CA" sz="2000" i="1" dirty="0" smtClean="0">
                <a:solidFill>
                  <a:srgbClr val="800000"/>
                </a:solidFill>
              </a:rPr>
              <a:t>9.3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62" y="111007"/>
            <a:ext cx="7772400" cy="1143000"/>
          </a:xfrm>
        </p:spPr>
        <p:txBody>
          <a:bodyPr/>
          <a:lstStyle/>
          <a:p>
            <a:r>
              <a:rPr lang="fr-CA" sz="2800" dirty="0" smtClean="0"/>
              <a:t>JMSB BTM and </a:t>
            </a:r>
            <a:br>
              <a:rPr lang="fr-CA" sz="2800" dirty="0" smtClean="0"/>
            </a:br>
            <a:r>
              <a:rPr lang="fr-CA" sz="2800" dirty="0" smtClean="0"/>
              <a:t>the </a:t>
            </a:r>
            <a:r>
              <a:rPr lang="en-CA" sz="2800" dirty="0" smtClean="0"/>
              <a:t>Systems </a:t>
            </a:r>
            <a:r>
              <a:rPr lang="en-CA" sz="2800" dirty="0"/>
              <a:t>Development Life Cycle (SDLC)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73394"/>
            <a:ext cx="4680520" cy="4000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982" y="5279780"/>
            <a:ext cx="666750" cy="809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4704" y="549992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BTM Minor</a:t>
            </a:r>
            <a:endParaRPr lang="en-CA" dirty="0"/>
          </a:p>
        </p:txBody>
      </p:sp>
      <p:pic>
        <p:nvPicPr>
          <p:cNvPr id="8" name="Picture 4" descr="Fig09-02.bmp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64" r="24412"/>
          <a:stretch/>
        </p:blipFill>
        <p:spPr bwMode="auto">
          <a:xfrm>
            <a:off x="5291042" y="1600200"/>
            <a:ext cx="3719607" cy="363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4038600" y="2362200"/>
            <a:ext cx="1828800" cy="1676400"/>
          </a:xfrm>
          <a:prstGeom prst="line">
            <a:avLst/>
          </a:prstGeom>
          <a:ln>
            <a:solidFill>
              <a:srgbClr val="C6C3C1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962512" y="3359394"/>
            <a:ext cx="1871084" cy="112828"/>
          </a:xfrm>
          <a:prstGeom prst="line">
            <a:avLst/>
          </a:prstGeom>
          <a:ln>
            <a:solidFill>
              <a:srgbClr val="A2960E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3114124" y="2912017"/>
            <a:ext cx="2753276" cy="226057"/>
          </a:xfrm>
          <a:prstGeom prst="line">
            <a:avLst/>
          </a:prstGeom>
          <a:ln>
            <a:solidFill>
              <a:srgbClr val="8C8AA1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V="1">
            <a:off x="3080320" y="2287243"/>
            <a:ext cx="2787080" cy="859344"/>
          </a:xfrm>
          <a:prstGeom prst="line">
            <a:avLst/>
          </a:prstGeom>
          <a:ln>
            <a:solidFill>
              <a:srgbClr val="027B8E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36" idx="1"/>
          </p:cNvCxnSpPr>
          <p:nvPr/>
        </p:nvCxnSpPr>
        <p:spPr bwMode="auto">
          <a:xfrm flipV="1">
            <a:off x="2633982" y="1474097"/>
            <a:ext cx="2657060" cy="1382334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2743200" y="2612878"/>
            <a:ext cx="3124200" cy="1459411"/>
          </a:xfrm>
          <a:prstGeom prst="line">
            <a:avLst/>
          </a:prstGeom>
          <a:ln>
            <a:solidFill>
              <a:srgbClr val="C6C3C1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743200" y="2615437"/>
            <a:ext cx="3124200" cy="812707"/>
          </a:xfrm>
          <a:prstGeom prst="line">
            <a:avLst/>
          </a:prstGeom>
          <a:ln>
            <a:solidFill>
              <a:srgbClr val="A2960E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3962512" y="3387229"/>
            <a:ext cx="1904888" cy="706958"/>
          </a:xfrm>
          <a:prstGeom prst="line">
            <a:avLst/>
          </a:prstGeom>
          <a:ln>
            <a:solidFill>
              <a:srgbClr val="C6C3C1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6" idx="1"/>
          </p:cNvCxnSpPr>
          <p:nvPr/>
        </p:nvCxnSpPr>
        <p:spPr bwMode="auto">
          <a:xfrm flipV="1">
            <a:off x="4038600" y="1474097"/>
            <a:ext cx="1252442" cy="218599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91042" y="128943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4">
                    <a:lumMod val="10000"/>
                  </a:schemeClr>
                </a:solidFill>
              </a:rPr>
              <a:t>Entire SDLC</a:t>
            </a:r>
            <a:endParaRPr lang="en-CA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2230930" y="2287243"/>
            <a:ext cx="3636470" cy="1944040"/>
          </a:xfrm>
          <a:prstGeom prst="line">
            <a:avLst/>
          </a:prstGeom>
          <a:ln>
            <a:solidFill>
              <a:srgbClr val="027B8E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V="1">
            <a:off x="2743200" y="4084972"/>
            <a:ext cx="3124200" cy="388261"/>
          </a:xfrm>
          <a:prstGeom prst="line">
            <a:avLst/>
          </a:prstGeom>
          <a:ln>
            <a:solidFill>
              <a:srgbClr val="C6C3C1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6" idx="1"/>
          </p:cNvCxnSpPr>
          <p:nvPr/>
        </p:nvCxnSpPr>
        <p:spPr bwMode="auto">
          <a:xfrm flipV="1">
            <a:off x="4774544" y="1474097"/>
            <a:ext cx="516498" cy="3273812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41"/>
          <p:cNvCxnSpPr/>
          <p:nvPr/>
        </p:nvCxnSpPr>
        <p:spPr bwMode="auto">
          <a:xfrm>
            <a:off x="3962512" y="3733800"/>
            <a:ext cx="1904888" cy="914400"/>
          </a:xfrm>
          <a:prstGeom prst="line">
            <a:avLst/>
          </a:prstGeom>
          <a:ln>
            <a:solidFill>
              <a:srgbClr val="B24C36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3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Database Life Cycle (</a:t>
            </a:r>
            <a:r>
              <a:rPr lang="en-US" dirty="0" err="1" smtClean="0"/>
              <a:t>DBLC</a:t>
            </a:r>
            <a:r>
              <a:rPr lang="en-US" dirty="0" smtClean="0"/>
              <a:t>)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3200400" cy="4876800"/>
          </a:xfrm>
        </p:spPr>
        <p:txBody>
          <a:bodyPr/>
          <a:lstStyle/>
          <a:p>
            <a:r>
              <a:rPr lang="en-US" sz="2400" dirty="0" smtClean="0"/>
              <a:t>Six phases:</a:t>
            </a:r>
          </a:p>
          <a:p>
            <a:pPr lvl="1"/>
            <a:r>
              <a:rPr lang="en-US" sz="2000" dirty="0" smtClean="0"/>
              <a:t>Database initial study</a:t>
            </a:r>
          </a:p>
          <a:p>
            <a:pPr lvl="1"/>
            <a:r>
              <a:rPr lang="en-US" sz="2000" dirty="0" smtClean="0"/>
              <a:t>Database design</a:t>
            </a:r>
          </a:p>
          <a:p>
            <a:pPr lvl="1"/>
            <a:r>
              <a:rPr lang="en-US" sz="2000" dirty="0" smtClean="0"/>
              <a:t>Implementation and loading</a:t>
            </a:r>
          </a:p>
          <a:p>
            <a:pPr lvl="1"/>
            <a:r>
              <a:rPr lang="en-US" sz="2000" dirty="0" smtClean="0"/>
              <a:t>Testing and evaluation</a:t>
            </a:r>
          </a:p>
          <a:p>
            <a:pPr lvl="1"/>
            <a:r>
              <a:rPr lang="en-US" sz="2000" dirty="0" smtClean="0"/>
              <a:t>Operation</a:t>
            </a:r>
          </a:p>
          <a:p>
            <a:pPr lvl="1"/>
            <a:r>
              <a:rPr lang="en-US" sz="2000" dirty="0" smtClean="0"/>
              <a:t>Maintenance and evolution</a:t>
            </a:r>
          </a:p>
        </p:txBody>
      </p:sp>
      <p:pic>
        <p:nvPicPr>
          <p:cNvPr id="16390" name="Picture 6" descr="C:\Users\cokoli\Documents\My Dropbox\Concordia\Enseignement actuel\DESC 382\InstructorCD\FigureFiles\Figure Files\C7046_09\Fig09-08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9" r="2824"/>
          <a:stretch/>
        </p:blipFill>
        <p:spPr bwMode="auto">
          <a:xfrm>
            <a:off x="3493826" y="1143000"/>
            <a:ext cx="5486401" cy="47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Which DBMS should you choose?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458200" cy="4827240"/>
          </a:xfrm>
        </p:spPr>
        <p:txBody>
          <a:bodyPr/>
          <a:lstStyle/>
          <a:p>
            <a:r>
              <a:rPr lang="en-CA" sz="2400" dirty="0" smtClean="0"/>
              <a:t>Relational or not?</a:t>
            </a:r>
          </a:p>
          <a:p>
            <a:pPr lvl="1"/>
            <a:r>
              <a:rPr lang="en-CA" sz="2000" dirty="0" smtClean="0"/>
              <a:t>Relational: 90% of professional situations</a:t>
            </a:r>
          </a:p>
          <a:p>
            <a:pPr lvl="1"/>
            <a:r>
              <a:rPr lang="en-CA" sz="2000" dirty="0" smtClean="0"/>
              <a:t>Object-oriented: complex data structures</a:t>
            </a:r>
          </a:p>
          <a:p>
            <a:pPr lvl="1"/>
            <a:r>
              <a:rPr lang="en-CA" sz="2000" dirty="0" smtClean="0"/>
              <a:t>NoSQL: vast amounts of unstructured data</a:t>
            </a:r>
          </a:p>
          <a:p>
            <a:r>
              <a:rPr lang="en-CA" sz="2400" dirty="0" smtClean="0"/>
              <a:t>Proprietary or open source?</a:t>
            </a:r>
          </a:p>
          <a:p>
            <a:pPr lvl="1"/>
            <a:r>
              <a:rPr lang="en-CA" sz="2000" dirty="0" smtClean="0"/>
              <a:t>Proprietary: higher price, but better vendor support</a:t>
            </a:r>
          </a:p>
          <a:p>
            <a:pPr lvl="1"/>
            <a:r>
              <a:rPr lang="en-CA" sz="2000" dirty="0" smtClean="0"/>
              <a:t>Open source: lower price, community support, customizable database code</a:t>
            </a:r>
          </a:p>
          <a:p>
            <a:r>
              <a:rPr lang="en-CA" sz="2400" dirty="0" smtClean="0"/>
              <a:t>Self-hosted or cloud?</a:t>
            </a:r>
          </a:p>
          <a:p>
            <a:pPr lvl="1"/>
            <a:r>
              <a:rPr lang="en-CA" sz="2000" dirty="0" smtClean="0"/>
              <a:t>Self-hosted: you need to have great DBA and infrastructure</a:t>
            </a:r>
          </a:p>
          <a:p>
            <a:pPr lvl="1"/>
            <a:r>
              <a:rPr lang="en-CA" sz="2000" dirty="0" smtClean="0"/>
              <a:t>Cloud: focus on database performance, not </a:t>
            </a:r>
            <a:r>
              <a:rPr lang="en-CA" sz="2000" dirty="0" smtClean="0"/>
              <a:t>administration,</a:t>
            </a:r>
            <a:br>
              <a:rPr lang="en-CA" sz="2000" dirty="0" smtClean="0"/>
            </a:br>
            <a:r>
              <a:rPr lang="en-CA" sz="2000" dirty="0" smtClean="0"/>
              <a:t>but privacy and outsourcing implications</a:t>
            </a:r>
            <a:endParaRPr lang="en-CA" sz="2000" dirty="0" smtClean="0"/>
          </a:p>
          <a:p>
            <a:endParaRPr lang="en-CA" sz="2400" dirty="0"/>
          </a:p>
        </p:txBody>
      </p:sp>
      <p:pic>
        <p:nvPicPr>
          <p:cNvPr id="1026" name="Picture 2" descr="http://e-tops.com/cust/web2/images/cach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550" y="2117832"/>
            <a:ext cx="614038" cy="2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ugetgallery.blob.core.windows.net/icons/db4o-cs-devel.8.1.184.154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989" y="1989463"/>
            <a:ext cx="588445" cy="58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180" y="2246282"/>
            <a:ext cx="1339528" cy="151454"/>
          </a:xfrm>
          <a:prstGeom prst="rect">
            <a:avLst/>
          </a:prstGeom>
        </p:spPr>
      </p:pic>
      <p:pic>
        <p:nvPicPr>
          <p:cNvPr id="1036" name="Picture 12" descr="File:Oracle logo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502" y="1828799"/>
            <a:ext cx="1253416" cy="1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microsoft-desktop.com/wp-content/uploads/2012/08/microsoft-sql-server-2008_t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872" y="1394206"/>
            <a:ext cx="745069" cy="6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ibm.com/developerworks/community/groups/service/html/image?communityUuid=fc834388-7630-4b28-9abd-2f6e702b7df7&amp;displayDefault=true&amp;lastMod=136560998105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073" y="1468792"/>
            <a:ext cx="541365" cy="5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delways.developpez.com/news/images/mongodb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7147" y="2507520"/>
            <a:ext cx="102754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bencane.com/img/thumbnails/redis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2969" y="2483120"/>
            <a:ext cx="516448" cy="4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cloudacademy.com/blog/wp-content/uploads/2014/07/amazon_dynamodb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96" t="1709" r="17598"/>
          <a:stretch/>
        </p:blipFill>
        <p:spPr bwMode="auto">
          <a:xfrm>
            <a:off x="7376423" y="2512074"/>
            <a:ext cx="1081777" cy="44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File:Oracle logo.sv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510" y="3331106"/>
            <a:ext cx="1346603" cy="19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www.microsoft-desktop.com/wp-content/uploads/2012/08/microsoft-sql-server-2008_tn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4434" y="3044225"/>
            <a:ext cx="614547" cy="5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i1-linux.softpedia-static.com/screenshots/MySQL-5_1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8299" y="3897875"/>
            <a:ext cx="731814" cy="4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www.tekovic.com/sites/default/files/image/postgresql_logo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113" y="3773375"/>
            <a:ext cx="1010765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File:Oracle logo.sv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987" y="4795210"/>
            <a:ext cx="1460547" cy="20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etiquest.org/wiki/images/f/f1/AWS_LOGO_RGB_300px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7502" y="5209100"/>
            <a:ext cx="1336675" cy="54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19357" y="599152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Popularity ranking of DBMSs</a:t>
            </a:r>
            <a:r>
              <a:rPr lang="en-CA" dirty="0"/>
              <a:t>: </a:t>
            </a:r>
            <a:r>
              <a:rPr lang="en-CA" dirty="0">
                <a:hlinkClick r:id="rId18"/>
              </a:rPr>
              <a:t>http://</a:t>
            </a:r>
            <a:r>
              <a:rPr lang="en-CA" dirty="0" smtClean="0">
                <a:hlinkClick r:id="rId18"/>
              </a:rPr>
              <a:t>db-engines.com/en/ranking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60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Database administration</a:t>
            </a:r>
            <a:br>
              <a:rPr lang="en-CA" dirty="0" smtClean="0"/>
            </a:br>
            <a:r>
              <a:rPr lang="en-CA" sz="2000" i="1" dirty="0">
                <a:solidFill>
                  <a:srgbClr val="800000"/>
                </a:solidFill>
              </a:rPr>
              <a:t>Chapter </a:t>
            </a:r>
            <a:r>
              <a:rPr lang="en-CA" sz="2000" i="1" dirty="0" smtClean="0">
                <a:solidFill>
                  <a:srgbClr val="800000"/>
                </a:solidFill>
              </a:rPr>
              <a:t>15.1-6</a:t>
            </a:r>
            <a:endParaRPr lang="en-CA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524000"/>
          </a:xfrm>
        </p:spPr>
        <p:txBody>
          <a:bodyPr/>
          <a:lstStyle/>
          <a:p>
            <a:r>
              <a:rPr lang="en-CA" sz="3200" dirty="0" smtClean="0"/>
              <a:t>Structure of BTM 382 Database Management</a:t>
            </a:r>
            <a:endParaRPr lang="en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181600"/>
          </a:xfrm>
        </p:spPr>
        <p:txBody>
          <a:bodyPr/>
          <a:lstStyle/>
          <a:p>
            <a:r>
              <a:rPr lang="en-CA" sz="1800" b="1" dirty="0" smtClean="0"/>
              <a:t>Week 1: Introduction and overview</a:t>
            </a:r>
          </a:p>
          <a:p>
            <a:pPr lvl="1"/>
            <a:r>
              <a:rPr lang="en-CA" sz="1800" dirty="0"/>
              <a:t>ch1: Introduction</a:t>
            </a:r>
            <a:endParaRPr lang="en-CA" sz="1800" dirty="0" smtClean="0"/>
          </a:p>
          <a:p>
            <a:r>
              <a:rPr lang="en-CA" sz="1800" b="1" dirty="0" smtClean="0"/>
              <a:t>Weeks 2-6: Database design</a:t>
            </a:r>
          </a:p>
          <a:p>
            <a:pPr lvl="1"/>
            <a:r>
              <a:rPr lang="en-CA" sz="1800" dirty="0"/>
              <a:t>ch3: Relational </a:t>
            </a:r>
            <a:r>
              <a:rPr lang="en-CA" sz="1800" dirty="0" smtClean="0"/>
              <a:t>model</a:t>
            </a:r>
          </a:p>
          <a:p>
            <a:pPr lvl="1"/>
            <a:r>
              <a:rPr lang="en-CA" sz="1800" dirty="0"/>
              <a:t>ch4: ER </a:t>
            </a:r>
            <a:r>
              <a:rPr lang="en-CA" sz="1800" dirty="0" smtClean="0"/>
              <a:t>modeling</a:t>
            </a:r>
          </a:p>
          <a:p>
            <a:pPr lvl="1"/>
            <a:r>
              <a:rPr lang="en-CA" sz="1800" dirty="0"/>
              <a:t>ch6: </a:t>
            </a:r>
            <a:r>
              <a:rPr lang="en-CA" sz="1800" dirty="0" smtClean="0"/>
              <a:t>Normalization</a:t>
            </a:r>
          </a:p>
          <a:p>
            <a:pPr lvl="1"/>
            <a:r>
              <a:rPr lang="en-CA" sz="1800" dirty="0" smtClean="0"/>
              <a:t>ERD modeling exercise</a:t>
            </a:r>
          </a:p>
          <a:p>
            <a:pPr lvl="1"/>
            <a:r>
              <a:rPr lang="en-CA" sz="1800" dirty="0"/>
              <a:t>ch5: Advanced data modeling</a:t>
            </a:r>
            <a:endParaRPr lang="en-CA" sz="1800" dirty="0" smtClean="0"/>
          </a:p>
          <a:p>
            <a:r>
              <a:rPr lang="en-CA" sz="1800" b="1" dirty="0" smtClean="0"/>
              <a:t>Week 7: Midterm exam</a:t>
            </a:r>
          </a:p>
          <a:p>
            <a:r>
              <a:rPr lang="en-CA" sz="1800" b="1" dirty="0" smtClean="0"/>
              <a:t>Weeks 8-10: Database programming</a:t>
            </a:r>
          </a:p>
          <a:p>
            <a:pPr lvl="1"/>
            <a:r>
              <a:rPr lang="en-CA" sz="1800" dirty="0"/>
              <a:t>ch7: Intro to </a:t>
            </a:r>
            <a:r>
              <a:rPr lang="en-CA" sz="1800" dirty="0" smtClean="0"/>
              <a:t>SQL</a:t>
            </a:r>
          </a:p>
          <a:p>
            <a:pPr lvl="1"/>
            <a:r>
              <a:rPr lang="en-CA" sz="1800" dirty="0" smtClean="0"/>
              <a:t>ch8: </a:t>
            </a:r>
            <a:r>
              <a:rPr lang="en-CA" sz="1800" dirty="0"/>
              <a:t>Advanced </a:t>
            </a:r>
            <a:r>
              <a:rPr lang="en-CA" sz="1800" dirty="0" smtClean="0"/>
              <a:t>SQL</a:t>
            </a:r>
          </a:p>
          <a:p>
            <a:pPr lvl="1"/>
            <a:r>
              <a:rPr lang="en-CA" sz="1800" dirty="0" smtClean="0"/>
              <a:t>SQL exercises</a:t>
            </a:r>
          </a:p>
          <a:p>
            <a:r>
              <a:rPr lang="en-CA" sz="1800" b="1" dirty="0" smtClean="0"/>
              <a:t>Weeks 11-13: Database management</a:t>
            </a:r>
          </a:p>
          <a:p>
            <a:pPr lvl="1"/>
            <a:r>
              <a:rPr lang="en-CA" sz="1800" dirty="0" smtClean="0"/>
              <a:t>ch2,12: </a:t>
            </a:r>
            <a:r>
              <a:rPr lang="en-CA" sz="1800" dirty="0"/>
              <a:t>Data </a:t>
            </a:r>
            <a:r>
              <a:rPr lang="en-CA" sz="1800" dirty="0" smtClean="0"/>
              <a:t>models</a:t>
            </a:r>
          </a:p>
          <a:p>
            <a:pPr lvl="1"/>
            <a:r>
              <a:rPr lang="en-CA" sz="1800" dirty="0"/>
              <a:t>ch13: Business intelligence and data </a:t>
            </a:r>
            <a:r>
              <a:rPr lang="en-CA" sz="1800" dirty="0" smtClean="0"/>
              <a:t>warehousing</a:t>
            </a:r>
          </a:p>
          <a:p>
            <a:pPr lvl="1"/>
            <a:r>
              <a:rPr lang="en-CA" sz="1800" dirty="0" smtClean="0"/>
              <a:t>ch9,14,15: Selected managerial topics</a:t>
            </a:r>
            <a:endParaRPr lang="en-CA" sz="1800" dirty="0"/>
          </a:p>
        </p:txBody>
      </p:sp>
      <p:sp>
        <p:nvSpPr>
          <p:cNvPr id="6" name="Flèche droite 5"/>
          <p:cNvSpPr/>
          <p:nvPr/>
        </p:nvSpPr>
        <p:spPr bwMode="auto">
          <a:xfrm>
            <a:off x="144780" y="5985510"/>
            <a:ext cx="94488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ig15-06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2390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0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Data </a:t>
            </a:r>
            <a:r>
              <a:rPr lang="fr-CA" dirty="0" err="1" smtClean="0"/>
              <a:t>security</a:t>
            </a:r>
            <a:endParaRPr lang="fr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19200"/>
            <a:ext cx="7162800" cy="4257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579120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youtu.be/ZWbwxWziXcE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7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DBA’s role </a:t>
            </a:r>
            <a:r>
              <a:rPr lang="en-US" altLang="en-US" dirty="0" smtClean="0"/>
              <a:t>in the Cloud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8305800" cy="482724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Reduced role in installing and maintaining the DBMS, because the cloud services provide: </a:t>
            </a:r>
          </a:p>
          <a:p>
            <a:pPr lvl="1" eaLnBrk="1" hangingPunct="1"/>
            <a:r>
              <a:rPr lang="en-US" altLang="en-US" dirty="0" smtClean="0"/>
              <a:t>DBMS installation and updates</a:t>
            </a:r>
          </a:p>
          <a:p>
            <a:pPr lvl="1" eaLnBrk="1" hangingPunct="1"/>
            <a:r>
              <a:rPr lang="en-US" altLang="en-US" dirty="0" smtClean="0"/>
              <a:t>Server/network management</a:t>
            </a:r>
          </a:p>
          <a:p>
            <a:pPr lvl="1" eaLnBrk="1" hangingPunct="1"/>
            <a:r>
              <a:rPr lang="en-US" altLang="en-US" dirty="0" smtClean="0"/>
              <a:t>Backup and recovery operations</a:t>
            </a:r>
          </a:p>
          <a:p>
            <a:r>
              <a:rPr lang="en-US" altLang="en-US" dirty="0" smtClean="0"/>
              <a:t>However, DBA is still responsible for:</a:t>
            </a:r>
          </a:p>
          <a:p>
            <a:pPr lvl="1"/>
            <a:r>
              <a:rPr lang="en-US" altLang="en-US" b="1" dirty="0" smtClean="0"/>
              <a:t>Database design</a:t>
            </a:r>
          </a:p>
          <a:p>
            <a:pPr lvl="1"/>
            <a:r>
              <a:rPr lang="en-US" altLang="en-US" dirty="0" smtClean="0"/>
              <a:t>User account configuration</a:t>
            </a:r>
          </a:p>
          <a:p>
            <a:pPr lvl="1"/>
            <a:r>
              <a:rPr lang="en-US" altLang="en-US" dirty="0" smtClean="0"/>
              <a:t>Security policies</a:t>
            </a:r>
          </a:p>
          <a:p>
            <a:r>
              <a:rPr lang="en-US" altLang="en-US" dirty="0" smtClean="0"/>
              <a:t>Application programmers are still responsible for:</a:t>
            </a:r>
          </a:p>
          <a:p>
            <a:pPr lvl="1"/>
            <a:r>
              <a:rPr lang="en-US" altLang="en-US" b="1" dirty="0" smtClean="0"/>
              <a:t>Database coding (SQL)</a:t>
            </a:r>
          </a:p>
        </p:txBody>
      </p:sp>
    </p:spTree>
    <p:extLst>
      <p:ext uri="{BB962C8B-B14F-4D97-AF65-F5344CB8AC3E}">
        <p14:creationId xmlns:p14="http://schemas.microsoft.com/office/powerpoint/2010/main" val="26892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78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Summary of Selected managerial topics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23060"/>
            <a:ext cx="7772400" cy="4244340"/>
          </a:xfrm>
        </p:spPr>
        <p:txBody>
          <a:bodyPr/>
          <a:lstStyle/>
          <a:p>
            <a:r>
              <a:rPr lang="en-CA" sz="2800" dirty="0" smtClean="0"/>
              <a:t>XML is useful for </a:t>
            </a:r>
            <a:r>
              <a:rPr lang="en-CA" sz="2800" dirty="0" smtClean="0"/>
              <a:t>sharing textual data in a structured, highly compatible format.</a:t>
            </a:r>
            <a:endParaRPr lang="en-CA" sz="2800" dirty="0" smtClean="0"/>
          </a:p>
          <a:p>
            <a:r>
              <a:rPr lang="en-CA" sz="2800" dirty="0" smtClean="0"/>
              <a:t>Cloud databases offer numerous advantages, though security and privacy shouldn’t be taken for granted.</a:t>
            </a:r>
          </a:p>
          <a:p>
            <a:r>
              <a:rPr lang="en-CA" sz="2800" dirty="0" smtClean="0"/>
              <a:t>The DBLC provides </a:t>
            </a:r>
            <a:r>
              <a:rPr lang="en-CA" sz="2800" dirty="0" smtClean="0"/>
              <a:t>best practices for</a:t>
            </a:r>
            <a:r>
              <a:rPr lang="en-CA" sz="2800" dirty="0" smtClean="0"/>
              <a:t> database design</a:t>
            </a:r>
          </a:p>
          <a:p>
            <a:r>
              <a:rPr lang="en-CA" sz="2800" dirty="0" smtClean="0"/>
              <a:t>Database administration is simplified by cloud computing, but design and programming are still particularly important.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473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4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Most of the slides are adapted from </a:t>
            </a:r>
            <a:r>
              <a:rPr lang="en-CA" b="1" i="1" dirty="0">
                <a:hlinkClick r:id="rId2"/>
              </a:rPr>
              <a:t>Database Systems: Design, Implementation and Management</a:t>
            </a:r>
            <a:r>
              <a:rPr lang="en-CA" dirty="0"/>
              <a:t> by Carlos Coronel and Steven Morris. 11th edition (2015) published by Cengage Learning. ISBN 13: </a:t>
            </a:r>
            <a:r>
              <a:rPr lang="en-CA" dirty="0" smtClean="0"/>
              <a:t>978-1-285-19614-5</a:t>
            </a:r>
          </a:p>
          <a:p>
            <a:r>
              <a:rPr lang="en-CA" dirty="0" smtClean="0"/>
              <a:t>Other sources are noted on the slides themselves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00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Review of </a:t>
            </a:r>
            <a:r>
              <a:rPr lang="en-CA" altLang="en-US" dirty="0" smtClean="0"/>
              <a:t>Selected managerial topics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23060"/>
            <a:ext cx="7772400" cy="4244340"/>
          </a:xfrm>
        </p:spPr>
        <p:txBody>
          <a:bodyPr/>
          <a:lstStyle/>
          <a:p>
            <a:r>
              <a:rPr lang="en-CA" sz="2800" dirty="0" smtClean="0"/>
              <a:t>How is XML useful for </a:t>
            </a:r>
            <a:r>
              <a:rPr lang="en-CA" sz="2800" dirty="0" smtClean="0"/>
              <a:t>data management</a:t>
            </a:r>
            <a:r>
              <a:rPr lang="en-CA" sz="2800" dirty="0" smtClean="0"/>
              <a:t>?</a:t>
            </a:r>
            <a:endParaRPr lang="en-CA" sz="2800" dirty="0" smtClean="0"/>
          </a:p>
          <a:p>
            <a:r>
              <a:rPr lang="en-CA" sz="2800" dirty="0"/>
              <a:t>What are the implications of using cloud databases</a:t>
            </a:r>
            <a:r>
              <a:rPr lang="en-CA" sz="2800" dirty="0" smtClean="0"/>
              <a:t>?</a:t>
            </a:r>
          </a:p>
          <a:p>
            <a:r>
              <a:rPr lang="en-CA" sz="2800" dirty="0" smtClean="0"/>
              <a:t>What are some key, important elements of database design?</a:t>
            </a:r>
          </a:p>
          <a:p>
            <a:r>
              <a:rPr lang="en-CA" sz="2800" dirty="0"/>
              <a:t>What are some key, important elements of database </a:t>
            </a:r>
            <a:r>
              <a:rPr lang="en-CA" sz="2800" dirty="0" smtClean="0"/>
              <a:t>administration?</a:t>
            </a: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763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XML</a:t>
            </a:r>
            <a:br>
              <a:rPr lang="en-CA" dirty="0" smtClean="0"/>
            </a:br>
            <a:r>
              <a:rPr lang="en-CA" sz="2000" i="1" dirty="0" smtClean="0"/>
              <a:t>Chapter 14.3</a:t>
            </a: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11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Extensible Markup Language (XML)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33043"/>
            <a:ext cx="7772400" cy="4114800"/>
          </a:xfrm>
        </p:spPr>
        <p:txBody>
          <a:bodyPr/>
          <a:lstStyle/>
          <a:p>
            <a:r>
              <a:rPr lang="en-US" dirty="0" err="1" smtClean="0"/>
              <a:t>Metalanguage</a:t>
            </a:r>
            <a:r>
              <a:rPr lang="en-US" dirty="0" smtClean="0"/>
              <a:t> to represent and manipulate data elements</a:t>
            </a:r>
          </a:p>
          <a:p>
            <a:r>
              <a:rPr lang="en-US" dirty="0" smtClean="0"/>
              <a:t>Facilitates exchange of structured documents over the Web</a:t>
            </a:r>
          </a:p>
        </p:txBody>
      </p:sp>
      <p:pic>
        <p:nvPicPr>
          <p:cNvPr id="6" name="Picture 4" descr="Fig14-10.bmp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01" t="17792" r="32323" b="3928"/>
          <a:stretch/>
        </p:blipFill>
        <p:spPr bwMode="auto">
          <a:xfrm>
            <a:off x="1981200" y="2999874"/>
            <a:ext cx="4800600" cy="370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5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43425" cy="4114800"/>
          </a:xfrm>
          <a:prstGeom prst="rect">
            <a:avLst/>
          </a:prstGeom>
        </p:spPr>
      </p:pic>
      <p:pic>
        <p:nvPicPr>
          <p:cNvPr id="5" name="Picture 4" descr="Fig14-14.bmp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4" r="10143" b="8262"/>
          <a:stretch/>
        </p:blipFill>
        <p:spPr bwMode="auto">
          <a:xfrm>
            <a:off x="3308312" y="3200400"/>
            <a:ext cx="58356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1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XML Applications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B2B exchanges</a:t>
            </a:r>
          </a:p>
          <a:p>
            <a:r>
              <a:rPr lang="en-US" sz="2800" dirty="0" smtClean="0"/>
              <a:t>Legacy systems integration</a:t>
            </a:r>
          </a:p>
          <a:p>
            <a:r>
              <a:rPr lang="en-US" sz="2800" dirty="0" smtClean="0"/>
              <a:t>Web page development</a:t>
            </a:r>
          </a:p>
          <a:p>
            <a:r>
              <a:rPr lang="en-US" sz="2800" dirty="0" smtClean="0"/>
              <a:t>Database support</a:t>
            </a:r>
          </a:p>
          <a:p>
            <a:r>
              <a:rPr lang="en-US" sz="2800" dirty="0" smtClean="0"/>
              <a:t>Database meta-dictionaries</a:t>
            </a:r>
          </a:p>
          <a:p>
            <a:r>
              <a:rPr lang="en-US" sz="2800" dirty="0" smtClean="0"/>
              <a:t>XML databases</a:t>
            </a:r>
          </a:p>
          <a:p>
            <a:r>
              <a:rPr lang="en-US" sz="2800" dirty="0" smtClean="0"/>
              <a:t>XML services</a:t>
            </a:r>
          </a:p>
          <a:p>
            <a:r>
              <a:rPr lang="en-US" sz="2800" dirty="0" smtClean="0"/>
              <a:t>Standards-compliant documents</a:t>
            </a:r>
          </a:p>
        </p:txBody>
      </p:sp>
    </p:spTree>
    <p:extLst>
      <p:ext uri="{BB962C8B-B14F-4D97-AF65-F5344CB8AC3E}">
        <p14:creationId xmlns:p14="http://schemas.microsoft.com/office/powerpoint/2010/main" val="25171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687" y="116632"/>
            <a:ext cx="57513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XML example: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8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13-11399 PPT English Template">
  <a:themeElements>
    <a:clrScheme name="Concordia palette">
      <a:dk1>
        <a:sysClr val="windowText" lastClr="000000"/>
      </a:dk1>
      <a:lt1>
        <a:sysClr val="window" lastClr="FFFFFF"/>
      </a:lt1>
      <a:dk2>
        <a:srgbClr val="FFFFFF"/>
      </a:dk2>
      <a:lt2>
        <a:srgbClr val="FFCC66"/>
      </a:lt2>
      <a:accent1>
        <a:srgbClr val="CC6600"/>
      </a:accent1>
      <a:accent2>
        <a:srgbClr val="CC3300"/>
      </a:accent2>
      <a:accent3>
        <a:srgbClr val="666699"/>
      </a:accent3>
      <a:accent4>
        <a:srgbClr val="D8D8D8"/>
      </a:accent4>
      <a:accent5>
        <a:srgbClr val="FF9999"/>
      </a:accent5>
      <a:accent6>
        <a:srgbClr val="CC6600"/>
      </a:accent6>
      <a:hlink>
        <a:srgbClr val="CC3300"/>
      </a:hlink>
      <a:folHlink>
        <a:srgbClr val="CC99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msb.potx" id="{F6C46702-A3E0-4FB2-9C84-B17764B8F1D5}" vid="{1DDA5605-EC2F-4058-8D4E-72EC083A33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jmsb</Template>
  <TotalTime>0</TotalTime>
  <Words>771</Words>
  <Application>Microsoft Office PowerPoint</Application>
  <PresentationFormat>Affichage à l'écran (4:3)</PresentationFormat>
  <Paragraphs>122</Paragraphs>
  <Slides>26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Arial Bold</vt:lpstr>
      <vt:lpstr>GillSans Bold</vt:lpstr>
      <vt:lpstr>Times</vt:lpstr>
      <vt:lpstr>Times New Roman</vt:lpstr>
      <vt:lpstr>Wingdings</vt:lpstr>
      <vt:lpstr>T13-11399 PPT English Template</vt:lpstr>
      <vt:lpstr>BTM 382 Database Management  Chapter 14.3-4: XML and cloud databases Chapter 9.3: Database design Chapter 15.1-6: Database administration</vt:lpstr>
      <vt:lpstr>Structure of BTM 382 Database Management</vt:lpstr>
      <vt:lpstr>Review of Selected managerial topics</vt:lpstr>
      <vt:lpstr>XML Chapter 14.3</vt:lpstr>
      <vt:lpstr>Extensible Markup Language (XML)</vt:lpstr>
      <vt:lpstr>Présentation PowerPoint</vt:lpstr>
      <vt:lpstr>XML Applications</vt:lpstr>
      <vt:lpstr>Présentation PowerPoint</vt:lpstr>
      <vt:lpstr>XML example: </vt:lpstr>
      <vt:lpstr>Cloud databases Chapter 14.4</vt:lpstr>
      <vt:lpstr>Types of cloud services</vt:lpstr>
      <vt:lpstr>Cloud databases</vt:lpstr>
      <vt:lpstr>Présentation PowerPoint</vt:lpstr>
      <vt:lpstr>Top two myths about cloud computing</vt:lpstr>
      <vt:lpstr>Database design Chapter 9.3</vt:lpstr>
      <vt:lpstr>JMSB BTM and  the Systems Development Life Cycle (SDLC)</vt:lpstr>
      <vt:lpstr>The Database Life Cycle (DBLC)</vt:lpstr>
      <vt:lpstr>Which DBMS should you choose?</vt:lpstr>
      <vt:lpstr>Database administration Chapter 15.1-6</vt:lpstr>
      <vt:lpstr>Présentation PowerPoint</vt:lpstr>
      <vt:lpstr>Data security</vt:lpstr>
      <vt:lpstr>DBA’s role in the Cloud</vt:lpstr>
      <vt:lpstr>Summary</vt:lpstr>
      <vt:lpstr>Summary of Selected managerial topics</vt:lpstr>
      <vt:lpstr>Présentation PowerPoint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413</cp:revision>
  <dcterms:created xsi:type="dcterms:W3CDTF">2009-11-01T19:16:42Z</dcterms:created>
  <dcterms:modified xsi:type="dcterms:W3CDTF">2016-04-01T18:49:55Z</dcterms:modified>
</cp:coreProperties>
</file>