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30"/>
  </p:notesMasterIdLst>
  <p:handoutMasterIdLst>
    <p:handoutMasterId r:id="rId31"/>
  </p:handoutMasterIdLst>
  <p:sldIdLst>
    <p:sldId id="404" r:id="rId2"/>
    <p:sldId id="405" r:id="rId3"/>
    <p:sldId id="406" r:id="rId4"/>
    <p:sldId id="395" r:id="rId5"/>
    <p:sldId id="411" r:id="rId6"/>
    <p:sldId id="410" r:id="rId7"/>
    <p:sldId id="396" r:id="rId8"/>
    <p:sldId id="398" r:id="rId9"/>
    <p:sldId id="402" r:id="rId10"/>
    <p:sldId id="403" r:id="rId11"/>
    <p:sldId id="346" r:id="rId12"/>
    <p:sldId id="356" r:id="rId13"/>
    <p:sldId id="371" r:id="rId14"/>
    <p:sldId id="372" r:id="rId15"/>
    <p:sldId id="362" r:id="rId16"/>
    <p:sldId id="364" r:id="rId17"/>
    <p:sldId id="363" r:id="rId18"/>
    <p:sldId id="348" r:id="rId19"/>
    <p:sldId id="349" r:id="rId20"/>
    <p:sldId id="350" r:id="rId21"/>
    <p:sldId id="353" r:id="rId22"/>
    <p:sldId id="354" r:id="rId23"/>
    <p:sldId id="375" r:id="rId24"/>
    <p:sldId id="390" r:id="rId25"/>
    <p:sldId id="397" r:id="rId26"/>
    <p:sldId id="412" r:id="rId27"/>
    <p:sldId id="400" r:id="rId28"/>
    <p:sldId id="40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CDE"/>
    <a:srgbClr val="88393A"/>
    <a:srgbClr val="B0B4B2"/>
    <a:srgbClr val="F2E2A6"/>
    <a:srgbClr val="7A322E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Grid="0"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8E99F5C-A86E-476F-8967-EF65F6E285C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5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FBD6563-6CBD-4C89-B07D-487D5267D69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7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4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8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6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6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3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7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2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2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9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1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6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3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386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2484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sz="1400" dirty="0" smtClean="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" y="6248400"/>
            <a:ext cx="685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EE25-1E3F-4A5F-842A-B7D5FF84F2C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8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" y="6248400"/>
            <a:ext cx="685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3C5C-8B51-46FD-9807-4892EEA9928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9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lsonbrain.com/shop/isbn/978128519614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7848600" cy="2362200"/>
          </a:xfrm>
        </p:spPr>
        <p:txBody>
          <a:bodyPr/>
          <a:lstStyle/>
          <a:p>
            <a:r>
              <a:rPr lang="en-CA" altLang="en-US" dirty="0"/>
              <a:t>BTM 382 Database Management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>Chapter </a:t>
            </a:r>
            <a:r>
              <a:rPr lang="en-CA" altLang="en-US" dirty="0" smtClean="0"/>
              <a:t>4:</a:t>
            </a:r>
            <a:br>
              <a:rPr lang="en-CA" altLang="en-US" dirty="0" smtClean="0"/>
            </a:br>
            <a:r>
              <a:rPr lang="en-CA" altLang="en-US" dirty="0" smtClean="0"/>
              <a:t>Entity </a:t>
            </a:r>
            <a:r>
              <a:rPr lang="en-CA" altLang="en-US" dirty="0"/>
              <a:t>Relationship (ER) Modeling</a:t>
            </a:r>
            <a:br>
              <a:rPr lang="en-CA" altLang="en-US" dirty="0"/>
            </a:br>
            <a:endParaRPr lang="en-C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</p:spTree>
    <p:extLst>
      <p:ext uri="{BB962C8B-B14F-4D97-AF65-F5344CB8AC3E}">
        <p14:creationId xmlns:p14="http://schemas.microsoft.com/office/powerpoint/2010/main" val="10608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r>
              <a:rPr lang="en-CA" dirty="0" smtClean="0"/>
              <a:t>Properties of entities in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3886200"/>
          </a:xfrm>
        </p:spPr>
        <p:txBody>
          <a:bodyPr/>
          <a:lstStyle/>
          <a:p>
            <a:r>
              <a:rPr lang="en-CA" sz="2400" b="1" dirty="0" smtClean="0"/>
              <a:t>Cardinality</a:t>
            </a:r>
            <a:r>
              <a:rPr lang="en-CA" sz="2400" dirty="0" smtClean="0"/>
              <a:t>: minimum and maximum number of entities on each side</a:t>
            </a:r>
          </a:p>
          <a:p>
            <a:pPr lvl="1"/>
            <a:r>
              <a:rPr lang="en-CA" sz="2000" dirty="0" smtClean="0"/>
              <a:t>e.g. (0,1), (1,1), (1,20), etc.</a:t>
            </a:r>
          </a:p>
          <a:p>
            <a:r>
              <a:rPr lang="en-CA" sz="2400" b="1" dirty="0" smtClean="0"/>
              <a:t>Participation</a:t>
            </a:r>
          </a:p>
          <a:p>
            <a:pPr lvl="1"/>
            <a:r>
              <a:rPr lang="en-CA" sz="2000" dirty="0" smtClean="0"/>
              <a:t>Mandatory (at least one entity required—minimum cardinality of 1)</a:t>
            </a:r>
          </a:p>
          <a:p>
            <a:pPr lvl="1"/>
            <a:r>
              <a:rPr lang="en-CA" sz="2000" dirty="0" smtClean="0"/>
              <a:t>Optional (entity not required—minimum cardinality of 0)</a:t>
            </a:r>
          </a:p>
          <a:p>
            <a:r>
              <a:rPr lang="en-CA" sz="2400" b="1" dirty="0" smtClean="0"/>
              <a:t>Entity strength/Existence-dependence:</a:t>
            </a:r>
          </a:p>
          <a:p>
            <a:pPr lvl="1"/>
            <a:r>
              <a:rPr lang="en-CA" sz="2000" dirty="0" smtClean="0"/>
              <a:t>Strong (existence-independent): can exist without the other entity</a:t>
            </a:r>
          </a:p>
          <a:p>
            <a:pPr lvl="1"/>
            <a:r>
              <a:rPr lang="en-CA" sz="2000" dirty="0" smtClean="0"/>
              <a:t>Weak</a:t>
            </a:r>
            <a:r>
              <a:rPr lang="en-CA" sz="2000" dirty="0"/>
              <a:t> (</a:t>
            </a:r>
            <a:r>
              <a:rPr lang="en-CA" sz="2000" dirty="0" smtClean="0"/>
              <a:t>existence-dependent</a:t>
            </a:r>
            <a:r>
              <a:rPr lang="en-CA" sz="2000" dirty="0"/>
              <a:t>)</a:t>
            </a:r>
            <a:r>
              <a:rPr lang="en-CA" sz="2000" dirty="0" smtClean="0"/>
              <a:t>: cannot </a:t>
            </a:r>
            <a:r>
              <a:rPr lang="en-CA" sz="2000" dirty="0"/>
              <a:t>exist without the other </a:t>
            </a:r>
            <a:r>
              <a:rPr lang="en-CA" sz="2000" dirty="0" smtClean="0"/>
              <a:t>entity</a:t>
            </a:r>
          </a:p>
          <a:p>
            <a:pPr lvl="2"/>
            <a:r>
              <a:rPr lang="en-CA" sz="1600" i="1" dirty="0" smtClean="0"/>
              <a:t>Technically, a weak entity is one where the PK of the existence-dependent entity includes the FK from the existence-independent entity, which is usually, but not always, the case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99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62910" cy="533400"/>
          </a:xfrm>
        </p:spPr>
        <p:txBody>
          <a:bodyPr/>
          <a:lstStyle/>
          <a:p>
            <a:r>
              <a:rPr lang="en-US" dirty="0" smtClean="0"/>
              <a:t>Connectivity and Cardinality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458200" cy="4114800"/>
          </a:xfrm>
        </p:spPr>
        <p:txBody>
          <a:bodyPr/>
          <a:lstStyle/>
          <a:p>
            <a:r>
              <a:rPr lang="en-US" sz="2400" b="1" dirty="0" smtClean="0"/>
              <a:t>Connectivity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Describes the relationship classification</a:t>
            </a:r>
          </a:p>
          <a:p>
            <a:pPr lvl="1"/>
            <a:r>
              <a:rPr lang="en-US" sz="2000" dirty="0" smtClean="0"/>
              <a:t>Three types: 1:1, 1:M, M:M (also called M:N)</a:t>
            </a:r>
          </a:p>
          <a:p>
            <a:r>
              <a:rPr lang="en-US" sz="2400" b="1" dirty="0" smtClean="0"/>
              <a:t>Cardinality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Expresses minimum and maximum number of entity occurrences associated with one occurrence of related entity</a:t>
            </a:r>
          </a:p>
          <a:p>
            <a:pPr lvl="1"/>
            <a:r>
              <a:rPr lang="en-US" sz="2000" dirty="0" smtClean="0"/>
              <a:t>“1” </a:t>
            </a:r>
            <a:r>
              <a:rPr lang="en-US" sz="2000" dirty="0"/>
              <a:t>in </a:t>
            </a:r>
            <a:r>
              <a:rPr lang="en-US" sz="2000" dirty="0" smtClean="0"/>
              <a:t>1:1 or </a:t>
            </a:r>
            <a:r>
              <a:rPr lang="en-US" sz="2000" dirty="0"/>
              <a:t>1:M actually </a:t>
            </a:r>
            <a:r>
              <a:rPr lang="en-US" sz="2000" dirty="0" smtClean="0"/>
              <a:t>means 0 or 1 minimum and 1 maximum</a:t>
            </a:r>
          </a:p>
          <a:p>
            <a:pPr lvl="1"/>
            <a:r>
              <a:rPr lang="en-US" sz="2000" dirty="0" smtClean="0"/>
              <a:t>“M” </a:t>
            </a:r>
            <a:r>
              <a:rPr lang="en-US" sz="2000" dirty="0"/>
              <a:t>in </a:t>
            </a:r>
            <a:r>
              <a:rPr lang="en-US" sz="2000" dirty="0" smtClean="0"/>
              <a:t>1:M or M:M </a:t>
            </a:r>
            <a:r>
              <a:rPr lang="en-US" sz="2000" dirty="0"/>
              <a:t>actually </a:t>
            </a:r>
            <a:r>
              <a:rPr lang="en-US" sz="2000" dirty="0" smtClean="0"/>
              <a:t>means 0 or 1 minimum and either a fixed maximum or</a:t>
            </a:r>
            <a:r>
              <a:rPr lang="en-US" sz="2000" dirty="0"/>
              <a:t> ∞ </a:t>
            </a:r>
            <a:r>
              <a:rPr lang="en-US" sz="2000" dirty="0" smtClean="0"/>
              <a:t>maximum</a:t>
            </a:r>
          </a:p>
          <a:p>
            <a:r>
              <a:rPr lang="en-US" sz="2400" dirty="0" smtClean="0"/>
              <a:t>Right or wrong connectivity and cardinality is determined by </a:t>
            </a:r>
            <a:r>
              <a:rPr lang="en-US" sz="2400" b="1" dirty="0" smtClean="0"/>
              <a:t>business rules</a:t>
            </a:r>
          </a:p>
        </p:txBody>
      </p:sp>
      <p:pic>
        <p:nvPicPr>
          <p:cNvPr id="6" name="Picture 4" descr="Fig04-07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27200"/>
          <a:stretch/>
        </p:blipFill>
        <p:spPr bwMode="auto">
          <a:xfrm>
            <a:off x="4457700" y="4419600"/>
            <a:ext cx="45603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62910" cy="533400"/>
          </a:xfrm>
        </p:spPr>
        <p:txBody>
          <a:bodyPr/>
          <a:lstStyle/>
          <a:p>
            <a:r>
              <a:rPr lang="en-US" dirty="0" smtClean="0"/>
              <a:t>Relationship Participation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763000" cy="4114800"/>
          </a:xfrm>
        </p:spPr>
        <p:txBody>
          <a:bodyPr/>
          <a:lstStyle/>
          <a:p>
            <a:r>
              <a:rPr lang="en-US" sz="2000" b="1" dirty="0" smtClean="0"/>
              <a:t>Mandatory</a:t>
            </a:r>
            <a:r>
              <a:rPr lang="en-US" sz="2000" dirty="0" smtClean="0"/>
              <a:t> </a:t>
            </a:r>
            <a:r>
              <a:rPr lang="en-US" sz="2000" b="1" dirty="0" smtClean="0"/>
              <a:t>participation (minimum cardinality 1)</a:t>
            </a:r>
          </a:p>
          <a:p>
            <a:pPr lvl="1"/>
            <a:r>
              <a:rPr lang="en-US" sz="1800" dirty="0" smtClean="0"/>
              <a:t>One entity occurrence requires corresponding entity occurrence</a:t>
            </a:r>
          </a:p>
          <a:p>
            <a:r>
              <a:rPr lang="en-US" sz="2000" b="1" dirty="0" smtClean="0"/>
              <a:t>Optional</a:t>
            </a:r>
            <a:r>
              <a:rPr lang="en-US" sz="2000" dirty="0" smtClean="0"/>
              <a:t> </a:t>
            </a:r>
            <a:r>
              <a:rPr lang="en-US" sz="2000" b="1" dirty="0"/>
              <a:t>participation (minimum cardinality </a:t>
            </a:r>
            <a:r>
              <a:rPr lang="en-US" sz="2000" b="1" dirty="0" smtClean="0"/>
              <a:t>0)</a:t>
            </a:r>
          </a:p>
          <a:p>
            <a:pPr lvl="1"/>
            <a:r>
              <a:rPr lang="en-US" sz="1800" dirty="0" smtClean="0"/>
              <a:t>One entity occurrence does not require corresponding entity occurrence</a:t>
            </a:r>
          </a:p>
          <a:p>
            <a:pPr lvl="1"/>
            <a:r>
              <a:rPr lang="en-US" sz="1800" i="1" dirty="0" smtClean="0"/>
              <a:t>Most relationships have optional participation, because it is often possible that at least temporarily, some entities might not exist yet in the database</a:t>
            </a:r>
          </a:p>
          <a:p>
            <a:pPr lvl="2"/>
            <a:r>
              <a:rPr lang="en-US" sz="1600" i="1" dirty="0" smtClean="0"/>
              <a:t>E.g. Can you record a course before any sections (classes) are offered?</a:t>
            </a:r>
          </a:p>
        </p:txBody>
      </p:sp>
      <p:pic>
        <p:nvPicPr>
          <p:cNvPr id="7" name="Picture 6" descr="Fig04-14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37817" r="24145" b="4001"/>
          <a:stretch/>
        </p:blipFill>
        <p:spPr bwMode="auto">
          <a:xfrm>
            <a:off x="4953000" y="5029200"/>
            <a:ext cx="3971637" cy="11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g04-13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2" t="33613" r="22412"/>
          <a:stretch/>
        </p:blipFill>
        <p:spPr bwMode="auto">
          <a:xfrm>
            <a:off x="228600" y="4953000"/>
            <a:ext cx="4322619" cy="12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9607"/>
            <a:ext cx="8991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r>
              <a:rPr lang="en-US" dirty="0" smtClean="0"/>
              <a:t>Associative/Composite/Bridge Entities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583115" y="794326"/>
            <a:ext cx="7772400" cy="4082474"/>
          </a:xfrm>
        </p:spPr>
        <p:txBody>
          <a:bodyPr/>
          <a:lstStyle/>
          <a:p>
            <a:r>
              <a:rPr lang="en-US" sz="2400" dirty="0" smtClean="0"/>
              <a:t>Used to implement M:N relationships</a:t>
            </a:r>
          </a:p>
          <a:p>
            <a:r>
              <a:rPr lang="en-US" sz="2400" dirty="0" smtClean="0"/>
              <a:t>Composed of primary keys of each of the entities to be connected</a:t>
            </a:r>
          </a:p>
          <a:p>
            <a:r>
              <a:rPr lang="en-US" sz="2400" dirty="0" smtClean="0"/>
              <a:t>May also contain additional attributes that play no role in connective process</a:t>
            </a:r>
          </a:p>
        </p:txBody>
      </p:sp>
      <p:pic>
        <p:nvPicPr>
          <p:cNvPr id="6" name="Picture 6" descr="Fig04-25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4723"/>
          <a:stretch/>
        </p:blipFill>
        <p:spPr bwMode="auto">
          <a:xfrm>
            <a:off x="811715" y="4625108"/>
            <a:ext cx="8078788" cy="16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ig04-24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34740" r="29080"/>
          <a:stretch/>
        </p:blipFill>
        <p:spPr bwMode="auto">
          <a:xfrm>
            <a:off x="3097715" y="3124200"/>
            <a:ext cx="3352800" cy="13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ig04-23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15854" b="3637"/>
          <a:stretch/>
        </p:blipFill>
        <p:spPr bwMode="auto">
          <a:xfrm>
            <a:off x="2139350" y="2935749"/>
            <a:ext cx="48652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ig04-25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4723"/>
          <a:stretch/>
        </p:blipFill>
        <p:spPr bwMode="auto">
          <a:xfrm>
            <a:off x="1028700" y="1332089"/>
            <a:ext cx="7086600" cy="149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04-24.bmp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34740" r="29080"/>
          <a:stretch/>
        </p:blipFill>
        <p:spPr bwMode="auto">
          <a:xfrm>
            <a:off x="2971800" y="76200"/>
            <a:ext cx="27522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ig04-1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1722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9"/>
            <a:ext cx="7772400" cy="530441"/>
          </a:xfrm>
        </p:spPr>
        <p:txBody>
          <a:bodyPr/>
          <a:lstStyle/>
          <a:p>
            <a:r>
              <a:rPr lang="en-CA" dirty="0" smtClean="0"/>
              <a:t>Relationship degree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9"/>
            <a:ext cx="7772400" cy="606641"/>
          </a:xfrm>
        </p:spPr>
        <p:txBody>
          <a:bodyPr/>
          <a:lstStyle/>
          <a:p>
            <a:r>
              <a:rPr lang="en-US" dirty="0" smtClean="0"/>
              <a:t>Unary/Recursive Relationships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834229"/>
            <a:ext cx="5799137" cy="1331913"/>
            <a:chOff x="152400" y="1143000"/>
            <a:chExt cx="5799137" cy="1331913"/>
          </a:xfrm>
        </p:grpSpPr>
        <p:pic>
          <p:nvPicPr>
            <p:cNvPr id="44039" name="Picture 7" descr="C:\Users\cokoli\Documents\My Dropbox\Concordia\Enseignement actuel\DESC 382\InstructorCD\FigureFiles\Figure Files\C7046_04\Fig04-17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96"/>
            <a:stretch/>
          </p:blipFill>
          <p:spPr bwMode="auto">
            <a:xfrm>
              <a:off x="152400" y="1143000"/>
              <a:ext cx="5799137" cy="133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04211" y="1151709"/>
              <a:ext cx="1143000" cy="153888"/>
            </a:xfrm>
            <a:prstGeom prst="rect">
              <a:avLst/>
            </a:prstGeom>
            <a:solidFill>
              <a:srgbClr val="F2E2A6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A" sz="1000" b="1" dirty="0" smtClean="0">
                  <a:solidFill>
                    <a:srgbClr val="7A322E"/>
                  </a:solidFill>
                </a:rPr>
                <a:t>is a component of</a:t>
              </a:r>
              <a:endParaRPr lang="en-CA" sz="1000" b="1" dirty="0">
                <a:solidFill>
                  <a:srgbClr val="7A322E"/>
                </a:solidFill>
              </a:endParaRPr>
            </a:p>
          </p:txBody>
        </p:sp>
      </p:grpSp>
      <p:pic>
        <p:nvPicPr>
          <p:cNvPr id="8" name="Picture 4" descr="Fig04-20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r="15538"/>
          <a:stretch/>
        </p:blipFill>
        <p:spPr bwMode="auto">
          <a:xfrm>
            <a:off x="5181600" y="2442371"/>
            <a:ext cx="381149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ig04-22.bmp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0" r="5210" b="4878"/>
          <a:stretch/>
        </p:blipFill>
        <p:spPr bwMode="auto">
          <a:xfrm>
            <a:off x="202474" y="3022523"/>
            <a:ext cx="46252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6269556" y="1355767"/>
            <a:ext cx="565110" cy="138499"/>
          </a:xfrm>
          <a:prstGeom prst="rect">
            <a:avLst/>
          </a:prstGeom>
          <a:solidFill>
            <a:srgbClr val="B0B4B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endParaRPr lang="en-CA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Fig04-16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9039" r="2000" b="3146"/>
          <a:stretch/>
        </p:blipFill>
        <p:spPr bwMode="auto">
          <a:xfrm>
            <a:off x="914400" y="22860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276600" cy="197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4693633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143000"/>
          </a:xfrm>
        </p:spPr>
        <p:txBody>
          <a:bodyPr/>
          <a:lstStyle/>
          <a:p>
            <a:r>
              <a:rPr lang="en-US" dirty="0" smtClean="0"/>
              <a:t>Existence dependence (for entities)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15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Existence</a:t>
            </a:r>
            <a:r>
              <a:rPr lang="en-US" sz="2800" dirty="0" smtClean="0"/>
              <a:t> </a:t>
            </a:r>
            <a:r>
              <a:rPr lang="en-US" sz="2800" b="1" dirty="0" smtClean="0"/>
              <a:t>dependence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Entity exists in database only when it is associated with another related entity occurrence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 a Chapter is dependent on a Book; a Room is dependent on a Building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Participation is mandatory (minimum 1)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Existence</a:t>
            </a:r>
            <a:r>
              <a:rPr lang="en-US" sz="2800" dirty="0" smtClean="0"/>
              <a:t> </a:t>
            </a:r>
            <a:r>
              <a:rPr lang="en-US" sz="2800" b="1" dirty="0" smtClean="0"/>
              <a:t>independence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Entity can exist apart from one or more related entities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Sometimes such an entity is referred to as a strong or regular entity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 a Book and an Illustrator; a Building and a Corporation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Participation is </a:t>
            </a:r>
            <a:r>
              <a:rPr lang="en-US" sz="2400" dirty="0" smtClean="0"/>
              <a:t>optional (minimum 0)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182880"/>
            <a:ext cx="8092440" cy="662940"/>
          </a:xfrm>
        </p:spPr>
        <p:txBody>
          <a:bodyPr/>
          <a:lstStyle/>
          <a:p>
            <a:r>
              <a:rPr lang="en-US" dirty="0" smtClean="0"/>
              <a:t>Relationship Strength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48690"/>
            <a:ext cx="8305799" cy="4232910"/>
          </a:xfrm>
        </p:spPr>
        <p:txBody>
          <a:bodyPr/>
          <a:lstStyle/>
          <a:p>
            <a:r>
              <a:rPr lang="en-US" sz="2000" b="1" dirty="0" smtClean="0"/>
              <a:t>Weak</a:t>
            </a:r>
            <a:r>
              <a:rPr lang="en-US" sz="2000" dirty="0" smtClean="0"/>
              <a:t> (</a:t>
            </a:r>
            <a:r>
              <a:rPr lang="en-US" sz="2000" b="1" dirty="0" smtClean="0"/>
              <a:t>non-identifying</a:t>
            </a:r>
            <a:r>
              <a:rPr lang="en-US" sz="2000" dirty="0" smtClean="0"/>
              <a:t>) </a:t>
            </a:r>
            <a:r>
              <a:rPr lang="en-US" sz="2000" b="1" dirty="0" smtClean="0"/>
              <a:t>relationships</a:t>
            </a:r>
          </a:p>
          <a:p>
            <a:pPr lvl="1"/>
            <a:r>
              <a:rPr lang="en-US" sz="1800" dirty="0" smtClean="0"/>
              <a:t>“Weak” because the entities could still exist even without the weak relationship (dashed line in ERD)</a:t>
            </a:r>
          </a:p>
          <a:p>
            <a:pPr lvl="1"/>
            <a:r>
              <a:rPr lang="en-US" sz="1800" dirty="0" smtClean="0"/>
              <a:t>Exists if PK of related entity (many side) does not contain FK copied from parent entity (one side)</a:t>
            </a:r>
          </a:p>
          <a:p>
            <a:r>
              <a:rPr lang="en-US" sz="2000" b="1" dirty="0" smtClean="0"/>
              <a:t>Strong</a:t>
            </a:r>
            <a:r>
              <a:rPr lang="en-US" sz="2000" dirty="0" smtClean="0"/>
              <a:t> (</a:t>
            </a:r>
            <a:r>
              <a:rPr lang="en-US" sz="2000" b="1" dirty="0" smtClean="0"/>
              <a:t>identifying</a:t>
            </a:r>
            <a:r>
              <a:rPr lang="en-US" sz="2000" dirty="0" smtClean="0"/>
              <a:t>) </a:t>
            </a:r>
            <a:r>
              <a:rPr lang="en-US" sz="2000" b="1" dirty="0" smtClean="0"/>
              <a:t>relationships</a:t>
            </a:r>
          </a:p>
          <a:p>
            <a:pPr lvl="1"/>
            <a:r>
              <a:rPr lang="en-US" sz="1800" dirty="0" smtClean="0"/>
              <a:t>“Strong” because one of the entities (the entity on the many side) could not exist without the strong </a:t>
            </a:r>
            <a:r>
              <a:rPr lang="en-US" sz="1800" dirty="0"/>
              <a:t>relationship </a:t>
            </a:r>
            <a:r>
              <a:rPr lang="en-US" sz="1800" dirty="0" smtClean="0"/>
              <a:t>(solid line </a:t>
            </a:r>
            <a:r>
              <a:rPr lang="en-US" sz="1800" dirty="0"/>
              <a:t>in ERD)</a:t>
            </a:r>
            <a:endParaRPr lang="en-US" sz="1800" dirty="0" smtClean="0"/>
          </a:p>
          <a:p>
            <a:pPr lvl="1"/>
            <a:r>
              <a:rPr lang="en-US" sz="1800" dirty="0" smtClean="0"/>
              <a:t>“Identifying” because the identity (PK) of the entity on the many side depends on the other entity</a:t>
            </a:r>
          </a:p>
          <a:p>
            <a:pPr lvl="1"/>
            <a:r>
              <a:rPr lang="en-US" sz="1800" dirty="0" smtClean="0"/>
              <a:t>Exists when PK of related entity (many side) contains FK copied from parent entity (one side)</a:t>
            </a:r>
          </a:p>
          <a:p>
            <a:r>
              <a:rPr lang="en-US" sz="2200" b="1" dirty="0" smtClean="0"/>
              <a:t>Simple rule for correctly drawing ERDs:</a:t>
            </a:r>
          </a:p>
          <a:p>
            <a:pPr lvl="1"/>
            <a:r>
              <a:rPr lang="en-US" sz="1800" b="1" dirty="0" smtClean="0"/>
              <a:t>By default, all relationships are weak (dashed line)</a:t>
            </a:r>
          </a:p>
          <a:p>
            <a:pPr lvl="1"/>
            <a:r>
              <a:rPr lang="en-US" sz="1800" dirty="0" smtClean="0"/>
              <a:t>Exception: if an entity’s PK contains an FK, then the relationship that contributed that FK is strong (solid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524000"/>
          </a:xfrm>
        </p:spPr>
        <p:txBody>
          <a:bodyPr/>
          <a:lstStyle/>
          <a:p>
            <a:r>
              <a:rPr lang="en-CA" sz="3200" dirty="0" smtClean="0"/>
              <a:t>Structure of BTM 382 Database Management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81600"/>
          </a:xfrm>
        </p:spPr>
        <p:txBody>
          <a:bodyPr/>
          <a:lstStyle/>
          <a:p>
            <a:r>
              <a:rPr lang="en-CA" sz="1800" b="1" dirty="0"/>
              <a:t>Week 1: Introduction and overview</a:t>
            </a:r>
          </a:p>
          <a:p>
            <a:pPr lvl="1"/>
            <a:r>
              <a:rPr lang="en-CA" sz="1800" dirty="0"/>
              <a:t>ch1: Introduction</a:t>
            </a:r>
          </a:p>
          <a:p>
            <a:r>
              <a:rPr lang="en-CA" sz="1800" b="1" dirty="0"/>
              <a:t>Weeks 2-6: Database design</a:t>
            </a:r>
          </a:p>
          <a:p>
            <a:pPr lvl="1"/>
            <a:r>
              <a:rPr lang="en-CA" sz="1800" dirty="0"/>
              <a:t>ch3: Relational model</a:t>
            </a:r>
          </a:p>
          <a:p>
            <a:pPr lvl="1"/>
            <a:r>
              <a:rPr lang="en-CA" sz="1800" dirty="0"/>
              <a:t>ch4: ER modeling</a:t>
            </a:r>
          </a:p>
          <a:p>
            <a:pPr lvl="1"/>
            <a:r>
              <a:rPr lang="en-CA" sz="1800" dirty="0"/>
              <a:t>ch6: Normalization</a:t>
            </a:r>
          </a:p>
          <a:p>
            <a:pPr lvl="1"/>
            <a:r>
              <a:rPr lang="en-CA" sz="1800" dirty="0"/>
              <a:t>ERD modeling exercise</a:t>
            </a:r>
          </a:p>
          <a:p>
            <a:pPr lvl="1"/>
            <a:r>
              <a:rPr lang="en-CA" sz="1800" dirty="0"/>
              <a:t>ch5: Advanced data modeling</a:t>
            </a:r>
          </a:p>
          <a:p>
            <a:r>
              <a:rPr lang="en-CA" sz="1800" b="1" dirty="0"/>
              <a:t>Week 7: Midterm exam</a:t>
            </a:r>
          </a:p>
          <a:p>
            <a:r>
              <a:rPr lang="en-CA" sz="1800" b="1" dirty="0"/>
              <a:t>Weeks 8-10: Database programming</a:t>
            </a:r>
          </a:p>
          <a:p>
            <a:pPr lvl="1"/>
            <a:r>
              <a:rPr lang="en-CA" sz="1800" dirty="0"/>
              <a:t>ch7: Intro to SQL</a:t>
            </a:r>
          </a:p>
          <a:p>
            <a:pPr lvl="1"/>
            <a:r>
              <a:rPr lang="en-CA" sz="1800" dirty="0"/>
              <a:t>ch8: Advanced SQL</a:t>
            </a:r>
          </a:p>
          <a:p>
            <a:pPr lvl="1"/>
            <a:r>
              <a:rPr lang="en-CA" sz="1800" dirty="0"/>
              <a:t>SQL exercises</a:t>
            </a:r>
          </a:p>
          <a:p>
            <a:r>
              <a:rPr lang="en-CA" sz="1800" b="1" dirty="0"/>
              <a:t>Weeks 11-13: Database management</a:t>
            </a:r>
          </a:p>
          <a:p>
            <a:pPr lvl="1"/>
            <a:r>
              <a:rPr lang="en-CA" sz="1800" dirty="0"/>
              <a:t>ch2,12,14: Data models</a:t>
            </a:r>
          </a:p>
          <a:p>
            <a:pPr lvl="1"/>
            <a:r>
              <a:rPr lang="en-CA" sz="1800" dirty="0"/>
              <a:t>ch13: Business intelligence and data warehousing</a:t>
            </a:r>
          </a:p>
          <a:p>
            <a:pPr lvl="1"/>
            <a:r>
              <a:rPr lang="en-CA" sz="1800"/>
              <a:t>ch9,15,16: Selected managerial topics</a:t>
            </a:r>
            <a:endParaRPr lang="en-CA" sz="1800" dirty="0"/>
          </a:p>
        </p:txBody>
      </p:sp>
      <p:sp>
        <p:nvSpPr>
          <p:cNvPr id="6" name="Flèche droite 5"/>
          <p:cNvSpPr/>
          <p:nvPr/>
        </p:nvSpPr>
        <p:spPr bwMode="auto">
          <a:xfrm>
            <a:off x="144780" y="2057400"/>
            <a:ext cx="94488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04-09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r="7373"/>
          <a:stretch/>
        </p:blipFill>
        <p:spPr bwMode="auto">
          <a:xfrm>
            <a:off x="4267200" y="609600"/>
            <a:ext cx="4876800" cy="5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0" y="609600"/>
            <a:ext cx="4155594" cy="5443396"/>
            <a:chOff x="0" y="609600"/>
            <a:chExt cx="4155594" cy="5443396"/>
          </a:xfrm>
        </p:grpSpPr>
        <p:pic>
          <p:nvPicPr>
            <p:cNvPr id="32770" name="Picture 4" descr="Fig04-08.bmp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4421"/>
            <a:stretch/>
          </p:blipFill>
          <p:spPr bwMode="auto">
            <a:xfrm>
              <a:off x="0" y="609600"/>
              <a:ext cx="4155594" cy="544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1659" y="1703293"/>
              <a:ext cx="137793" cy="166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Weak Entities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4267200"/>
          </a:xfrm>
        </p:spPr>
        <p:txBody>
          <a:bodyPr/>
          <a:lstStyle/>
          <a:p>
            <a:r>
              <a:rPr lang="en-US" sz="2400" b="1" dirty="0" smtClean="0"/>
              <a:t>Weak</a:t>
            </a:r>
            <a:r>
              <a:rPr lang="en-US" sz="2400" dirty="0" smtClean="0"/>
              <a:t> </a:t>
            </a:r>
            <a:r>
              <a:rPr lang="en-US" sz="2400" b="1" dirty="0" smtClean="0"/>
              <a:t>entity</a:t>
            </a:r>
            <a:r>
              <a:rPr lang="en-US" sz="2400" dirty="0" smtClean="0"/>
              <a:t> meets two conditions</a:t>
            </a:r>
          </a:p>
          <a:p>
            <a:pPr lvl="1"/>
            <a:r>
              <a:rPr lang="en-US" sz="2000" dirty="0" smtClean="0"/>
              <a:t>Existence-dependent</a:t>
            </a:r>
          </a:p>
          <a:p>
            <a:pPr lvl="1"/>
            <a:r>
              <a:rPr lang="en-US" sz="2000" dirty="0" smtClean="0"/>
              <a:t>Primary key partially or totally derived from parent entity in relationship</a:t>
            </a:r>
          </a:p>
          <a:p>
            <a:r>
              <a:rPr lang="en-US" sz="2400" dirty="0" smtClean="0"/>
              <a:t>Strong entity + weak entity = strong relationship</a:t>
            </a:r>
          </a:p>
          <a:p>
            <a:pPr lvl="1"/>
            <a:r>
              <a:rPr lang="en-US" sz="2000" dirty="0" smtClean="0"/>
              <a:t>a weak entity cannot exist without a strong relationship to hold it</a:t>
            </a:r>
          </a:p>
          <a:p>
            <a:r>
              <a:rPr lang="en-US" sz="2400" dirty="0"/>
              <a:t>Strong </a:t>
            </a:r>
            <a:r>
              <a:rPr lang="en-US" sz="2400" dirty="0" smtClean="0"/>
              <a:t>entity + strong </a:t>
            </a:r>
            <a:r>
              <a:rPr lang="en-US" sz="2400" dirty="0"/>
              <a:t>entity</a:t>
            </a:r>
            <a:r>
              <a:rPr lang="en-US" sz="2400" dirty="0" smtClean="0"/>
              <a:t> = weak relationship</a:t>
            </a:r>
          </a:p>
          <a:p>
            <a:pPr lvl="1"/>
            <a:r>
              <a:rPr lang="en-US" sz="2000" dirty="0" smtClean="0"/>
              <a:t>Both entities could still exist even without the relationship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52400" y="4539342"/>
            <a:ext cx="8763000" cy="1251857"/>
            <a:chOff x="152400" y="4539342"/>
            <a:chExt cx="8763000" cy="12518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539342"/>
              <a:ext cx="8763000" cy="1251857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744" y="5048250"/>
              <a:ext cx="172106" cy="2079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04-11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/>
          <a:stretch/>
        </p:blipFill>
        <p:spPr bwMode="auto">
          <a:xfrm>
            <a:off x="1119187" y="2837498"/>
            <a:ext cx="7180654" cy="33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199198" y="502920"/>
            <a:ext cx="7018972" cy="2011680"/>
            <a:chOff x="147638" y="204788"/>
            <a:chExt cx="5974282" cy="1412928"/>
          </a:xfrm>
        </p:grpSpPr>
        <p:pic>
          <p:nvPicPr>
            <p:cNvPr id="35842" name="Picture 4" descr="Fig04-10.bmp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14"/>
            <a:stretch/>
          </p:blipFill>
          <p:spPr bwMode="auto">
            <a:xfrm>
              <a:off x="147638" y="204788"/>
              <a:ext cx="5974282" cy="141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931067" y="638064"/>
              <a:ext cx="437608" cy="129702"/>
            </a:xfrm>
            <a:prstGeom prst="rect">
              <a:avLst/>
            </a:prstGeom>
            <a:solidFill>
              <a:srgbClr val="D4DCDE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1200" b="1" dirty="0" smtClean="0">
                  <a:solidFill>
                    <a:srgbClr val="88393A"/>
                  </a:solidFill>
                </a:rPr>
                <a:t>enrols</a:t>
              </a:r>
              <a:endParaRPr lang="en-CA" sz="1200" b="1" dirty="0">
                <a:solidFill>
                  <a:srgbClr val="88393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ERD design considerations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dirty="0" smtClean="0"/>
              <a:t>Database design challenges: </a:t>
            </a:r>
            <a:br>
              <a:rPr lang="en-US" dirty="0" smtClean="0"/>
            </a:br>
            <a:r>
              <a:rPr lang="en-US" dirty="0" smtClean="0"/>
              <a:t>Conflicting goals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Database designers must make design compromises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Conflicting goals: design standards, processing speed, information requirements</a:t>
            </a:r>
          </a:p>
          <a:p>
            <a:pPr>
              <a:lnSpc>
                <a:spcPct val="90000"/>
              </a:lnSpc>
            </a:pPr>
            <a:r>
              <a:rPr lang="en-US" smtClean="0"/>
              <a:t>Important to meet logical requirements and design conventions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Design is of little value unless it delivers all specified query and reporting requirements</a:t>
            </a:r>
          </a:p>
          <a:p>
            <a:pPr>
              <a:lnSpc>
                <a:spcPct val="90000"/>
              </a:lnSpc>
            </a:pPr>
            <a:r>
              <a:rPr lang="en-US" smtClean="0"/>
              <a:t>Some design and implementation problems do not yield “clean”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6710" cy="457200"/>
          </a:xfrm>
        </p:spPr>
        <p:txBody>
          <a:bodyPr/>
          <a:lstStyle/>
          <a:p>
            <a:pPr lvl="0"/>
            <a:r>
              <a:rPr lang="en-US" sz="3200" b="1" dirty="0" smtClean="0"/>
              <a:t>Derived</a:t>
            </a:r>
            <a:r>
              <a:rPr lang="en-US" sz="3200" dirty="0" smtClean="0"/>
              <a:t> </a:t>
            </a:r>
            <a:r>
              <a:rPr lang="en-US" sz="3200" b="1" dirty="0" smtClean="0"/>
              <a:t>attribute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3657600"/>
          </a:xfrm>
        </p:spPr>
        <p:txBody>
          <a:bodyPr/>
          <a:lstStyle/>
          <a:p>
            <a:pPr lvl="0"/>
            <a:r>
              <a:rPr lang="en-US" sz="2400" dirty="0" smtClean="0"/>
              <a:t>Value </a:t>
            </a:r>
            <a:r>
              <a:rPr lang="en-US" sz="2400" dirty="0"/>
              <a:t>may be calculated from other </a:t>
            </a:r>
            <a:r>
              <a:rPr lang="en-US" sz="2400" dirty="0" smtClean="0"/>
              <a:t>attributes</a:t>
            </a:r>
          </a:p>
          <a:p>
            <a:pPr lvl="1"/>
            <a:r>
              <a:rPr lang="en-US" sz="2200" dirty="0" smtClean="0"/>
              <a:t>E.g. age, GPA, account balance, number of visits</a:t>
            </a:r>
            <a:endParaRPr lang="en-US" sz="2200" dirty="0" smtClean="0"/>
          </a:p>
          <a:p>
            <a:pPr lvl="0"/>
            <a:r>
              <a:rPr lang="en-US" sz="2400" dirty="0" smtClean="0"/>
              <a:t>Need not be physically stored within database</a:t>
            </a:r>
          </a:p>
          <a:p>
            <a:pPr lvl="0"/>
            <a:r>
              <a:rPr lang="en-US" sz="2400" dirty="0" smtClean="0"/>
              <a:t>Decision rule: Use a stored calculation (instead of a derived attribute) if:</a:t>
            </a:r>
          </a:p>
          <a:p>
            <a:pPr lvl="1"/>
            <a:r>
              <a:rPr lang="en-US" sz="2000" dirty="0" smtClean="0"/>
              <a:t>Attribute’s value is constant (rarely changes)</a:t>
            </a:r>
          </a:p>
          <a:p>
            <a:pPr lvl="1"/>
            <a:r>
              <a:rPr lang="en-US" sz="2000" dirty="0" smtClean="0"/>
              <a:t>Attribute is used frequently</a:t>
            </a:r>
          </a:p>
          <a:p>
            <a:pPr lvl="0"/>
            <a:endParaRPr lang="en-CA" sz="24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788"/>
            <a:ext cx="8991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Summary of Chapter 4:</a:t>
            </a:r>
            <a:br>
              <a:rPr lang="en-CA" altLang="en-US" dirty="0" smtClean="0"/>
            </a:br>
            <a:r>
              <a:rPr lang="en-CA" altLang="en-US" dirty="0" smtClean="0"/>
              <a:t>ER Modeling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Attributes could be simple or composite; they can be single-valued or multi-valued</a:t>
            </a:r>
          </a:p>
          <a:p>
            <a:r>
              <a:rPr lang="en-CA" dirty="0" smtClean="0"/>
              <a:t>Relationships have various important properties: connectivity, degree and strength</a:t>
            </a:r>
          </a:p>
          <a:p>
            <a:r>
              <a:rPr lang="en-CA" dirty="0" smtClean="0"/>
              <a:t>Entities in relationships </a:t>
            </a:r>
            <a:r>
              <a:rPr lang="en-CA" dirty="0"/>
              <a:t>have various important properties: </a:t>
            </a:r>
            <a:r>
              <a:rPr lang="en-CA" dirty="0" smtClean="0"/>
              <a:t>cardinality, participation and existence-dependence</a:t>
            </a:r>
          </a:p>
          <a:p>
            <a:r>
              <a:rPr lang="en-CA" dirty="0" smtClean="0"/>
              <a:t>ERD design is both art and science; it often needs to reconcile conflicting goals</a:t>
            </a:r>
          </a:p>
        </p:txBody>
      </p:sp>
    </p:spTree>
    <p:extLst>
      <p:ext uri="{BB962C8B-B14F-4D97-AF65-F5344CB8AC3E}">
        <p14:creationId xmlns:p14="http://schemas.microsoft.com/office/powerpoint/2010/main" val="1735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of the slides are adapted from </a:t>
            </a:r>
            <a:r>
              <a:rPr lang="en-CA" b="1" i="1" dirty="0">
                <a:hlinkClick r:id="rId2"/>
              </a:rPr>
              <a:t>Database Systems: Design, Implementation and Management</a:t>
            </a:r>
            <a:r>
              <a:rPr lang="en-CA" dirty="0"/>
              <a:t> by Carlos Coronel and Steven Morris. 11th edition (2015) published by Cengage Learning. ISBN 13: </a:t>
            </a:r>
            <a:r>
              <a:rPr lang="en-CA" dirty="0" smtClean="0"/>
              <a:t>978-1-285-19614-5</a:t>
            </a:r>
          </a:p>
          <a:p>
            <a:r>
              <a:rPr lang="en-CA" dirty="0" smtClean="0"/>
              <a:t>Other sources are noted on the slides themselves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77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Review of Chapter 4:</a:t>
            </a:r>
            <a:br>
              <a:rPr lang="en-CA" altLang="en-US" dirty="0" smtClean="0"/>
            </a:br>
            <a:r>
              <a:rPr lang="en-CA" altLang="en-US" dirty="0" smtClean="0"/>
              <a:t>ER Modeling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are the different kinds of attribute and how do you implement them in a database?</a:t>
            </a:r>
          </a:p>
          <a:p>
            <a:r>
              <a:rPr lang="en-CA" dirty="0" smtClean="0"/>
              <a:t>How do different business rules reflect different properties of relationships and entities in an ER model?</a:t>
            </a:r>
          </a:p>
          <a:p>
            <a:r>
              <a:rPr lang="en-CA" dirty="0" smtClean="0"/>
              <a:t>What are some important ERD design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195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Attributes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Composite vs. simple attributes</a:t>
            </a:r>
            <a:endParaRPr lang="en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114800"/>
          </a:xfrm>
        </p:spPr>
        <p:txBody>
          <a:bodyPr/>
          <a:lstStyle/>
          <a:p>
            <a:pPr lvl="0"/>
            <a:r>
              <a:rPr lang="en-US" sz="2200" b="1" dirty="0" smtClean="0"/>
              <a:t>Composite attributes</a:t>
            </a:r>
            <a:r>
              <a:rPr lang="en-US" sz="2200" dirty="0" smtClean="0"/>
              <a:t> can be subdivided into composite parts </a:t>
            </a:r>
          </a:p>
          <a:p>
            <a:pPr lvl="1"/>
            <a:r>
              <a:rPr lang="en-US" sz="2000" dirty="0" smtClean="0"/>
              <a:t>e.g. </a:t>
            </a:r>
            <a:r>
              <a:rPr lang="en-US" sz="2000" b="1" dirty="0" smtClean="0"/>
              <a:t>Address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 smtClean="0"/>
              <a:t> </a:t>
            </a:r>
            <a:r>
              <a:rPr lang="en-US" sz="2000" dirty="0" err="1" smtClean="0"/>
              <a:t>StreetNumber</a:t>
            </a:r>
            <a:r>
              <a:rPr lang="en-US" sz="2000" dirty="0" smtClean="0"/>
              <a:t>, </a:t>
            </a:r>
            <a:r>
              <a:rPr lang="en-US" sz="2000" dirty="0" err="1" smtClean="0"/>
              <a:t>StreetName</a:t>
            </a:r>
            <a:r>
              <a:rPr lang="en-US" sz="2000" dirty="0" smtClean="0"/>
              <a:t>, City, Province, etc.)</a:t>
            </a:r>
          </a:p>
          <a:p>
            <a:pPr lvl="1"/>
            <a:r>
              <a:rPr lang="en-US" sz="1800" i="1" dirty="0" smtClean="0"/>
              <a:t>Not to be confused with a composite key! (a key composed of multiple attributes)</a:t>
            </a:r>
          </a:p>
          <a:p>
            <a:pPr lvl="0"/>
            <a:r>
              <a:rPr lang="en-US" sz="2200" b="1" dirty="0" smtClean="0"/>
              <a:t>Simple attributes</a:t>
            </a:r>
            <a:r>
              <a:rPr lang="en-US" sz="2200" dirty="0" smtClean="0"/>
              <a:t> cannot be meaningfully subdivided further (e.g. </a:t>
            </a:r>
            <a:r>
              <a:rPr lang="en-US" sz="2200" b="1" dirty="0" err="1" smtClean="0"/>
              <a:t>StreetNumber</a:t>
            </a:r>
            <a:r>
              <a:rPr lang="en-US" sz="2200" dirty="0" smtClean="0"/>
              <a:t>, </a:t>
            </a:r>
            <a:r>
              <a:rPr lang="en-US" sz="2200" b="1" dirty="0" smtClean="0"/>
              <a:t>City</a:t>
            </a:r>
            <a:r>
              <a:rPr lang="en-US" sz="2200" dirty="0" smtClean="0"/>
              <a:t>, </a:t>
            </a:r>
            <a:r>
              <a:rPr lang="en-US" sz="2200" b="1" dirty="0" smtClean="0"/>
              <a:t>Province</a:t>
            </a:r>
            <a:r>
              <a:rPr lang="en-US" sz="2200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47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8509000" cy="1143000"/>
          </a:xfrm>
        </p:spPr>
        <p:txBody>
          <a:bodyPr/>
          <a:lstStyle/>
          <a:p>
            <a:pPr lvl="0"/>
            <a:r>
              <a:rPr lang="en-US" b="1" dirty="0" smtClean="0"/>
              <a:t>Multivalued vs. single-value attributes</a:t>
            </a:r>
            <a:endParaRPr lang="en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b="1" dirty="0" smtClean="0"/>
              <a:t>Single-value attributes</a:t>
            </a:r>
            <a:r>
              <a:rPr lang="en-US" sz="2200" dirty="0" smtClean="0"/>
              <a:t> can have only a single value</a:t>
            </a:r>
          </a:p>
          <a:p>
            <a:pPr lvl="1"/>
            <a:r>
              <a:rPr lang="en-US" sz="2000" dirty="0" smtClean="0"/>
              <a:t>e.g. a person can have only one </a:t>
            </a:r>
            <a:r>
              <a:rPr lang="en-US" sz="2000" b="1" dirty="0" smtClean="0"/>
              <a:t>Name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DateOfBirth</a:t>
            </a:r>
            <a:r>
              <a:rPr lang="en-US" sz="2000" dirty="0" smtClean="0"/>
              <a:t>, </a:t>
            </a:r>
            <a:r>
              <a:rPr lang="en-US" sz="2000" b="1" dirty="0" smtClean="0"/>
              <a:t>SIN</a:t>
            </a:r>
            <a:endParaRPr lang="en-US" sz="2000" dirty="0" smtClean="0"/>
          </a:p>
          <a:p>
            <a:pPr lvl="1"/>
            <a:r>
              <a:rPr lang="en-US" sz="1800" dirty="0" smtClean="0"/>
              <a:t>Even though Name is a composite attribute (it can be divided into </a:t>
            </a:r>
            <a:r>
              <a:rPr lang="en-US" sz="1800" dirty="0" err="1" smtClean="0"/>
              <a:t>FirstName</a:t>
            </a:r>
            <a:r>
              <a:rPr lang="en-US" sz="1800" dirty="0" smtClean="0"/>
              <a:t>,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), it is single-valued because a person still has only one name</a:t>
            </a:r>
          </a:p>
          <a:p>
            <a:pPr lvl="0"/>
            <a:r>
              <a:rPr lang="en-US" sz="2200" b="1" dirty="0" smtClean="0"/>
              <a:t>Multivalued attributes</a:t>
            </a:r>
            <a:r>
              <a:rPr lang="en-US" sz="2200" dirty="0" smtClean="0"/>
              <a:t> can have many values </a:t>
            </a:r>
          </a:p>
          <a:p>
            <a:pPr lvl="1"/>
            <a:r>
              <a:rPr lang="en-US" sz="2000" dirty="0" smtClean="0"/>
              <a:t>e.g. one person can have many multiple values of </a:t>
            </a:r>
            <a:r>
              <a:rPr lang="en-US" sz="2000" b="1" dirty="0" smtClean="0"/>
              <a:t>Email</a:t>
            </a:r>
            <a:r>
              <a:rPr lang="en-US" sz="2000" dirty="0" smtClean="0"/>
              <a:t>: personal e-mail address, work e-mail address</a:t>
            </a:r>
          </a:p>
          <a:p>
            <a:pPr lvl="1"/>
            <a:r>
              <a:rPr lang="en-US" sz="1800" dirty="0" smtClean="0"/>
              <a:t>Even though Email is a simple attribute (indivisible), it is multivalued because a person can have multiple e-mail addresses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5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Implementing multivalued attributes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937260"/>
            <a:ext cx="8538210" cy="4472940"/>
          </a:xfrm>
        </p:spPr>
        <p:txBody>
          <a:bodyPr/>
          <a:lstStyle/>
          <a:p>
            <a:pPr lvl="0"/>
            <a:r>
              <a:rPr lang="en-US" sz="2400" dirty="0" smtClean="0"/>
              <a:t>Multivalued attributes cannot be implemented explicitly in a physical RDBMS. There are two possible implementations:</a:t>
            </a:r>
          </a:p>
          <a:p>
            <a:pPr lvl="1"/>
            <a:r>
              <a:rPr lang="en-US" sz="2000" b="1" dirty="0" smtClean="0"/>
              <a:t>Create several new attributes</a:t>
            </a:r>
            <a:r>
              <a:rPr lang="en-US" sz="2000" dirty="0" smtClean="0"/>
              <a:t> for each of the original multivalued attributes’ components (if there is a known, limited number of options)</a:t>
            </a:r>
          </a:p>
          <a:p>
            <a:pPr lvl="2"/>
            <a:r>
              <a:rPr lang="en-US" sz="1800" dirty="0" smtClean="0"/>
              <a:t>E.g. </a:t>
            </a:r>
            <a:r>
              <a:rPr lang="en-US" sz="1800" dirty="0" err="1" smtClean="0"/>
              <a:t>HomeAddress</a:t>
            </a:r>
            <a:r>
              <a:rPr lang="en-US" sz="1800" dirty="0" smtClean="0"/>
              <a:t>, </a:t>
            </a:r>
            <a:r>
              <a:rPr lang="en-US" sz="1800" dirty="0" err="1" smtClean="0"/>
              <a:t>WorkAddress</a:t>
            </a:r>
            <a:r>
              <a:rPr lang="en-US" sz="1800" dirty="0" smtClean="0"/>
              <a:t>, </a:t>
            </a:r>
            <a:r>
              <a:rPr lang="en-US" sz="1800" dirty="0" err="1" smtClean="0"/>
              <a:t>MailingAddress</a:t>
            </a:r>
            <a:endParaRPr lang="en-US" sz="1800" dirty="0" smtClean="0"/>
          </a:p>
          <a:p>
            <a:pPr lvl="2"/>
            <a:r>
              <a:rPr lang="en-US" sz="1800" dirty="0" smtClean="0"/>
              <a:t>Drawback: will leave many nulls in table, especially if the attribute is composite, like Address</a:t>
            </a:r>
          </a:p>
          <a:p>
            <a:pPr lvl="1"/>
            <a:r>
              <a:rPr lang="en-US" sz="2000" b="1" dirty="0" smtClean="0"/>
              <a:t>Create new entity</a:t>
            </a:r>
            <a:r>
              <a:rPr lang="en-US" sz="2000" dirty="0" smtClean="0"/>
              <a:t> composed of original multivalued attributes’ components (if there are many options, or number of options is unpredictable)</a:t>
            </a:r>
          </a:p>
          <a:p>
            <a:pPr lvl="2"/>
            <a:r>
              <a:rPr lang="en-US" sz="1800" dirty="0" smtClean="0"/>
              <a:t>E.g. Address table with attributes </a:t>
            </a:r>
            <a:r>
              <a:rPr lang="en-US" sz="1800" dirty="0" err="1" smtClean="0"/>
              <a:t>AddressID</a:t>
            </a:r>
            <a:r>
              <a:rPr lang="en-US" sz="1800" dirty="0" smtClean="0"/>
              <a:t>, </a:t>
            </a:r>
            <a:r>
              <a:rPr lang="en-US" sz="1800" dirty="0" err="1" smtClean="0"/>
              <a:t>AddressType</a:t>
            </a:r>
            <a:r>
              <a:rPr lang="en-US" sz="1800" dirty="0" smtClean="0"/>
              <a:t> (e.g. Home, Work, Mailing), Street, City, Province, </a:t>
            </a:r>
            <a:r>
              <a:rPr lang="en-US" sz="1800" dirty="0" err="1" smtClean="0"/>
              <a:t>PostalCode</a:t>
            </a:r>
            <a:endParaRPr lang="en-US" sz="1800" dirty="0" smtClean="0"/>
          </a:p>
          <a:p>
            <a:pPr lvl="2"/>
            <a:r>
              <a:rPr lang="en-US" sz="1800" dirty="0" smtClean="0"/>
              <a:t>Drawback: extra table complicates database design and </a:t>
            </a:r>
            <a:r>
              <a:rPr lang="en-US" sz="1800" dirty="0" smtClean="0"/>
              <a:t>queries</a:t>
            </a:r>
          </a:p>
          <a:p>
            <a:r>
              <a:rPr lang="en-US" dirty="0" smtClean="0"/>
              <a:t>The database designer has to decide the best option for their specific database scenario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Relationships and entities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CA" dirty="0" smtClean="0"/>
              <a:t>Properties of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CA" sz="2400" b="1" dirty="0" smtClean="0"/>
              <a:t>Connectivity</a:t>
            </a:r>
            <a:r>
              <a:rPr lang="en-CA" sz="2400" dirty="0" smtClean="0"/>
              <a:t>: 1:1, 1:M or M:N</a:t>
            </a:r>
          </a:p>
          <a:p>
            <a:r>
              <a:rPr lang="en-CA" sz="2400" b="1" dirty="0" smtClean="0"/>
              <a:t>Degree</a:t>
            </a:r>
            <a:r>
              <a:rPr lang="en-CA" sz="2400" dirty="0" smtClean="0"/>
              <a:t>: how many entities involved in the relationship</a:t>
            </a:r>
          </a:p>
          <a:p>
            <a:pPr lvl="1"/>
            <a:r>
              <a:rPr lang="en-CA" sz="2000" dirty="0" smtClean="0"/>
              <a:t>unary/recursive, binary, ternary, n-degree</a:t>
            </a:r>
          </a:p>
          <a:p>
            <a:r>
              <a:rPr lang="en-CA" sz="2400" b="1" dirty="0" smtClean="0"/>
              <a:t>Strength</a:t>
            </a:r>
            <a:r>
              <a:rPr lang="en-CA" sz="2400" dirty="0" smtClean="0"/>
              <a:t>:</a:t>
            </a:r>
          </a:p>
          <a:p>
            <a:pPr lvl="1"/>
            <a:r>
              <a:rPr lang="en-CA" sz="2000" dirty="0" smtClean="0"/>
              <a:t>Strong (identifying) relationship if one entity is weak</a:t>
            </a:r>
          </a:p>
          <a:p>
            <a:pPr lvl="1"/>
            <a:r>
              <a:rPr lang="en-CA" sz="2000" dirty="0" smtClean="0"/>
              <a:t>Weak (non-identifying) relationship if both entities are strong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913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3-11399 PPT English Template">
  <a:themeElements>
    <a:clrScheme name="Concordia palette">
      <a:dk1>
        <a:sysClr val="windowText" lastClr="000000"/>
      </a:dk1>
      <a:lt1>
        <a:sysClr val="window" lastClr="FFFFFF"/>
      </a:lt1>
      <a:dk2>
        <a:srgbClr val="FFFFFF"/>
      </a:dk2>
      <a:lt2>
        <a:srgbClr val="FFCC66"/>
      </a:lt2>
      <a:accent1>
        <a:srgbClr val="CC6600"/>
      </a:accent1>
      <a:accent2>
        <a:srgbClr val="CC3300"/>
      </a:accent2>
      <a:accent3>
        <a:srgbClr val="666699"/>
      </a:accent3>
      <a:accent4>
        <a:srgbClr val="D8D8D8"/>
      </a:accent4>
      <a:accent5>
        <a:srgbClr val="FF9999"/>
      </a:accent5>
      <a:accent6>
        <a:srgbClr val="CC6600"/>
      </a:accent6>
      <a:hlink>
        <a:srgbClr val="CC3300"/>
      </a:hlink>
      <a:folHlink>
        <a:srgbClr val="CC99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msb.potx" id="{8FD4E7B1-F96B-40FC-AD69-7CF9EA4D85F5}" vid="{7DC703F3-BCAE-4E3E-84FC-E494F264FEA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jmsb</Template>
  <TotalTime>0</TotalTime>
  <Words>1337</Words>
  <Application>Microsoft Office PowerPoint</Application>
  <PresentationFormat>Affichage à l'écran (4:3)</PresentationFormat>
  <Paragraphs>143</Paragraphs>
  <Slides>28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 Bold</vt:lpstr>
      <vt:lpstr>GillSans Bold</vt:lpstr>
      <vt:lpstr>Times</vt:lpstr>
      <vt:lpstr>Times New Roman</vt:lpstr>
      <vt:lpstr>Wingdings</vt:lpstr>
      <vt:lpstr>T13-11399 PPT English Template</vt:lpstr>
      <vt:lpstr>BTM 382 Database Management  Chapter 4: Entity Relationship (ER) Modeling </vt:lpstr>
      <vt:lpstr>Structure of BTM 382 Database Management</vt:lpstr>
      <vt:lpstr>Review of Chapter 4: ER Modeling </vt:lpstr>
      <vt:lpstr>Attributes</vt:lpstr>
      <vt:lpstr>Composite vs. simple attributes</vt:lpstr>
      <vt:lpstr>Multivalued vs. single-value attributes</vt:lpstr>
      <vt:lpstr>Implementing multivalued attributes</vt:lpstr>
      <vt:lpstr>Relationships and entities</vt:lpstr>
      <vt:lpstr>Properties of relationships</vt:lpstr>
      <vt:lpstr>Properties of entities in relationships</vt:lpstr>
      <vt:lpstr>Connectivity and Cardinality</vt:lpstr>
      <vt:lpstr>Relationship Participation</vt:lpstr>
      <vt:lpstr>Associative/Composite/Bridge Entities</vt:lpstr>
      <vt:lpstr>Présentation PowerPoint</vt:lpstr>
      <vt:lpstr>Relationship degree</vt:lpstr>
      <vt:lpstr>Unary/Recursive Relationships</vt:lpstr>
      <vt:lpstr>Présentation PowerPoint</vt:lpstr>
      <vt:lpstr>Existence dependence (for entities)</vt:lpstr>
      <vt:lpstr>Relationship Strength</vt:lpstr>
      <vt:lpstr>Présentation PowerPoint</vt:lpstr>
      <vt:lpstr>Weak Entities</vt:lpstr>
      <vt:lpstr>Présentation PowerPoint</vt:lpstr>
      <vt:lpstr>ERD design considerations</vt:lpstr>
      <vt:lpstr>Database design challenges:  Conflicting goals</vt:lpstr>
      <vt:lpstr>Derived attribute</vt:lpstr>
      <vt:lpstr>Summary of Chapter 4: ER Modeling </vt:lpstr>
      <vt:lpstr>Sources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/>
  <cp:lastModifiedBy/>
  <cp:revision>420</cp:revision>
  <dcterms:created xsi:type="dcterms:W3CDTF">2009-10-31T16:00:02Z</dcterms:created>
  <dcterms:modified xsi:type="dcterms:W3CDTF">2016-09-20T02:01:22Z</dcterms:modified>
</cp:coreProperties>
</file>